
<file path=[Content_Types].xml><?xml version="1.0" encoding="utf-8"?>
<Types xmlns="http://schemas.openxmlformats.org/package/2006/content-types">
  <Default Extension="xml" ContentType="application/xml"/>
  <Default Extension="doc" ContentType="application/msword"/>
  <Default Extension="jpg" ContentType="image/jpeg"/>
  <Default Extension="tiff" ContentType="image/tiff"/>
  <Default Extension="jpeg" ContentType="image/jpeg"/>
  <Default Extension="rels" ContentType="application/vnd.openxmlformats-package.relationships+xml"/>
  <Default Extension="vml" ContentType="application/vnd.openxmlformats-officedocument.vmlDrawing"/>
  <Default Extension="xls" ContentType="application/vnd.ms-excel"/>
  <Default Extension="wmf" ContentType="image/x-wm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63"/>
  </p:notesMasterIdLst>
  <p:sldIdLst>
    <p:sldId id="305" r:id="rId2"/>
    <p:sldId id="840" r:id="rId3"/>
    <p:sldId id="821" r:id="rId4"/>
    <p:sldId id="822" r:id="rId5"/>
    <p:sldId id="823" r:id="rId6"/>
    <p:sldId id="824" r:id="rId7"/>
    <p:sldId id="825" r:id="rId8"/>
    <p:sldId id="826" r:id="rId9"/>
    <p:sldId id="827" r:id="rId10"/>
    <p:sldId id="828" r:id="rId11"/>
    <p:sldId id="829" r:id="rId12"/>
    <p:sldId id="830" r:id="rId13"/>
    <p:sldId id="832" r:id="rId14"/>
    <p:sldId id="833" r:id="rId15"/>
    <p:sldId id="834" r:id="rId16"/>
    <p:sldId id="835" r:id="rId17"/>
    <p:sldId id="836" r:id="rId18"/>
    <p:sldId id="837" r:id="rId19"/>
    <p:sldId id="838" r:id="rId20"/>
    <p:sldId id="839" r:id="rId21"/>
    <p:sldId id="876" r:id="rId22"/>
    <p:sldId id="877" r:id="rId23"/>
    <p:sldId id="878" r:id="rId24"/>
    <p:sldId id="879" r:id="rId25"/>
    <p:sldId id="880" r:id="rId26"/>
    <p:sldId id="785" r:id="rId27"/>
    <p:sldId id="843" r:id="rId28"/>
    <p:sldId id="844" r:id="rId29"/>
    <p:sldId id="846" r:id="rId30"/>
    <p:sldId id="865" r:id="rId31"/>
    <p:sldId id="786" r:id="rId32"/>
    <p:sldId id="858" r:id="rId33"/>
    <p:sldId id="859" r:id="rId34"/>
    <p:sldId id="787" r:id="rId35"/>
    <p:sldId id="788" r:id="rId36"/>
    <p:sldId id="789" r:id="rId37"/>
    <p:sldId id="867" r:id="rId38"/>
    <p:sldId id="790" r:id="rId39"/>
    <p:sldId id="791" r:id="rId40"/>
    <p:sldId id="792" r:id="rId41"/>
    <p:sldId id="868" r:id="rId42"/>
    <p:sldId id="869" r:id="rId43"/>
    <p:sldId id="794" r:id="rId44"/>
    <p:sldId id="795" r:id="rId45"/>
    <p:sldId id="847" r:id="rId46"/>
    <p:sldId id="798" r:id="rId47"/>
    <p:sldId id="799" r:id="rId48"/>
    <p:sldId id="800" r:id="rId49"/>
    <p:sldId id="801" r:id="rId50"/>
    <p:sldId id="881" r:id="rId51"/>
    <p:sldId id="883" r:id="rId52"/>
    <p:sldId id="852" r:id="rId53"/>
    <p:sldId id="802" r:id="rId54"/>
    <p:sldId id="870" r:id="rId55"/>
    <p:sldId id="871" r:id="rId56"/>
    <p:sldId id="804" r:id="rId57"/>
    <p:sldId id="805" r:id="rId58"/>
    <p:sldId id="807" r:id="rId59"/>
    <p:sldId id="863" r:id="rId60"/>
    <p:sldId id="864" r:id="rId61"/>
    <p:sldId id="875" r:id="rId6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348"/>
    <p:restoredTop sz="86818"/>
  </p:normalViewPr>
  <p:slideViewPr>
    <p:cSldViewPr snapToGrid="0" snapToObjects="1">
      <p:cViewPr>
        <p:scale>
          <a:sx n="110" d="100"/>
          <a:sy n="110" d="100"/>
        </p:scale>
        <p:origin x="1216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notesMaster" Target="notesMasters/notesMaster1.xml"/><Relationship Id="rId64" Type="http://schemas.openxmlformats.org/officeDocument/2006/relationships/presProps" Target="presProps.xml"/><Relationship Id="rId65" Type="http://schemas.openxmlformats.org/officeDocument/2006/relationships/viewProps" Target="viewProps.xml"/><Relationship Id="rId66" Type="http://schemas.openxmlformats.org/officeDocument/2006/relationships/theme" Target="theme/theme1.xml"/><Relationship Id="rId67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Relationship Id="rId2" Type="http://schemas.openxmlformats.org/officeDocument/2006/relationships/image" Target="../media/image6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D6438B-908F-0442-846F-306472A5288D}" type="datetimeFigureOut">
              <a:rPr lang="en-US" smtClean="0"/>
              <a:t>2/13/17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5D8645-B7E4-824A-8BE9-7FE135A09D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170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F9C2784-2D70-4A64-87F5-A7DB344B3331}" type="slidenum">
              <a:rPr lang="en-US">
                <a:solidFill>
                  <a:prstClr val="black"/>
                </a:solidFill>
              </a:rPr>
              <a:pPr/>
              <a:t>4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17411" name="Rectangle 1026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7412" name="Rectangle 1027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72255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F9C2784-2D70-4A64-87F5-A7DB344B3331}" type="slidenum">
              <a:rPr lang="en-US">
                <a:solidFill>
                  <a:prstClr val="black"/>
                </a:solidFill>
              </a:rPr>
              <a:pPr/>
              <a:t>17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17411" name="Rectangle 1026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7412" name="Rectangle 1027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27761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52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en-US"/>
              <a:t>this is what someone would write by hand, or when teaching a class</a:t>
            </a:r>
          </a:p>
        </p:txBody>
      </p:sp>
      <p:sp>
        <p:nvSpPr>
          <p:cNvPr id="5530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DBCF3D3A-A752-1A46-A0B4-514E05070AF0}" type="slidenum">
              <a:rPr lang="en-US" altLang="en-US"/>
              <a:pPr/>
              <a:t>18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914681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17212F4-5C73-433D-9490-376C5E758297}" type="slidenum">
              <a:rPr lang="en-US"/>
              <a:pPr/>
              <a:t>27</a:t>
            </a:fld>
            <a:endParaRPr lang="en-US"/>
          </a:p>
        </p:txBody>
      </p:sp>
      <p:sp>
        <p:nvSpPr>
          <p:cNvPr id="368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-&gt; Different </a:t>
            </a:r>
            <a:r>
              <a:rPr lang="en-US" dirty="0" err="1"/>
              <a:t>sharding</a:t>
            </a:r>
            <a:r>
              <a:rPr lang="en-US" dirty="0"/>
              <a:t> approaches:</a:t>
            </a:r>
          </a:p>
          <a:p>
            <a:r>
              <a:rPr lang="en-US" dirty="0"/>
              <a:t>    -&gt; Vertical Partitioning: Have tables related to a specific feature sit on their own server. May have to rebalance or </a:t>
            </a:r>
            <a:r>
              <a:rPr lang="en-US" dirty="0" err="1"/>
              <a:t>reshard</a:t>
            </a:r>
            <a:r>
              <a:rPr lang="en-US" dirty="0"/>
              <a:t> if tables outgrow server.</a:t>
            </a:r>
          </a:p>
          <a:p>
            <a:r>
              <a:rPr lang="en-US" dirty="0"/>
              <a:t>    -&gt; Range-Based Partitioning: When single table cannot sit on a server, split table onto multiple servers.  Split table based on some critical value range.</a:t>
            </a:r>
          </a:p>
          <a:p>
            <a:r>
              <a:rPr lang="en-US" dirty="0"/>
              <a:t>    -&gt; Key or Hash-Based partitioning:  Use a key value in a hash and use the resulting value as entry into multiple servers.</a:t>
            </a:r>
          </a:p>
          <a:p>
            <a:r>
              <a:rPr lang="en-US" dirty="0"/>
              <a:t>    -&gt; Directory-Based Partitioning: Have a lookup service that has knowledge of the partitioning scheme . This allows for the adding of servers or</a:t>
            </a:r>
          </a:p>
          <a:p>
            <a:r>
              <a:rPr lang="en-US" dirty="0"/>
              <a:t>        changing the partition scheme without changing the application.  </a:t>
            </a:r>
          </a:p>
          <a:p>
            <a:r>
              <a:rPr lang="en-US" dirty="0"/>
              <a:t>-&gt; http://</a:t>
            </a:r>
            <a:r>
              <a:rPr lang="en-US" dirty="0" err="1"/>
              <a:t>adam.heroku.com</a:t>
            </a:r>
            <a:r>
              <a:rPr lang="en-US" dirty="0"/>
              <a:t>/past/2009/7/6/</a:t>
            </a:r>
            <a:r>
              <a:rPr lang="en-US" dirty="0" err="1"/>
              <a:t>sql_databases_dont_scale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95278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7472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新細明體" charset="0"/>
              </a:defRPr>
            </a:lvl1pPr>
            <a:lvl2pPr marL="742950" indent="-285750" defTabSz="97472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143000" indent="-228600" defTabSz="97472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1600200" indent="-228600" defTabSz="97472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2057400" indent="-228600" defTabSz="97472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2514600" indent="-228600" defTabSz="9747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2971800" indent="-228600" defTabSz="9747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3429000" indent="-228600" defTabSz="9747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3886200" indent="-228600" defTabSz="9747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0BF4E1D6-9EAC-8943-A3BF-680A3A8C6067}" type="slidenum">
              <a:rPr lang="en-US" altLang="en-US" sz="1100">
                <a:latin typeface="Arial" charset="0"/>
              </a:rPr>
              <a:pPr eaLnBrk="1" hangingPunct="1">
                <a:spcBef>
                  <a:spcPct val="0"/>
                </a:spcBef>
              </a:pPr>
              <a:t>59</a:t>
            </a:fld>
            <a:endParaRPr lang="en-US" altLang="en-US" sz="1100">
              <a:latin typeface="Arial" charset="0"/>
            </a:endParaRPr>
          </a:p>
        </p:txBody>
      </p:sp>
      <p:sp>
        <p:nvSpPr>
          <p:cNvPr id="1198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993775" y="768350"/>
            <a:ext cx="5114925" cy="3836988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19812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cs-CZ" altLang="en-US">
              <a:ea typeface="新細明體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01770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33EE12-66F9-AB4B-BD9D-32C478CD301E}" type="datetimeFigureOut">
              <a:rPr lang="en-US" smtClean="0"/>
              <a:t>2/13/17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0BD7A-EA2E-D04E-A0A8-4F13B886B2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109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33EE12-66F9-AB4B-BD9D-32C478CD301E}" type="datetimeFigureOut">
              <a:rPr lang="en-US" smtClean="0"/>
              <a:t>2/13/17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0BD7A-EA2E-D04E-A0A8-4F13B886B2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804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33EE12-66F9-AB4B-BD9D-32C478CD301E}" type="datetimeFigureOut">
              <a:rPr lang="en-US" smtClean="0"/>
              <a:t>2/13/17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0BD7A-EA2E-D04E-A0A8-4F13B886B2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8916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33EE12-66F9-AB4B-BD9D-32C478CD301E}" type="datetimeFigureOut">
              <a:rPr lang="en-US" smtClean="0"/>
              <a:t>2/13/17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0BD7A-EA2E-D04E-A0A8-4F13B886B2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0152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33EE12-66F9-AB4B-BD9D-32C478CD301E}" type="datetimeFigureOut">
              <a:rPr lang="en-US" smtClean="0"/>
              <a:t>2/13/17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0BD7A-EA2E-D04E-A0A8-4F13B886B2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3872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33EE12-66F9-AB4B-BD9D-32C478CD301E}" type="datetimeFigureOut">
              <a:rPr lang="en-US" smtClean="0"/>
              <a:t>2/13/17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0BD7A-EA2E-D04E-A0A8-4F13B886B2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6862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33EE12-66F9-AB4B-BD9D-32C478CD301E}" type="datetimeFigureOut">
              <a:rPr lang="en-US" smtClean="0"/>
              <a:t>2/13/17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0BD7A-EA2E-D04E-A0A8-4F13B886B2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2446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33EE12-66F9-AB4B-BD9D-32C478CD301E}" type="datetimeFigureOut">
              <a:rPr lang="en-US" smtClean="0"/>
              <a:t>2/13/17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0BD7A-EA2E-D04E-A0A8-4F13B886B2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0357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33EE12-66F9-AB4B-BD9D-32C478CD301E}" type="datetimeFigureOut">
              <a:rPr lang="en-US" smtClean="0"/>
              <a:t>2/13/17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0BD7A-EA2E-D04E-A0A8-4F13B886B2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1028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33EE12-66F9-AB4B-BD9D-32C478CD301E}" type="datetimeFigureOut">
              <a:rPr lang="en-US" smtClean="0"/>
              <a:t>2/13/17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0BD7A-EA2E-D04E-A0A8-4F13B886B2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3609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zh-CN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33EE12-66F9-AB4B-BD9D-32C478CD301E}" type="datetimeFigureOut">
              <a:rPr lang="en-US" smtClean="0"/>
              <a:t>2/13/17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0BD7A-EA2E-D04E-A0A8-4F13B886B2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4647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33EE12-66F9-AB4B-BD9D-32C478CD301E}" type="datetimeFigureOut">
              <a:rPr lang="en-US" smtClean="0"/>
              <a:t>2/13/17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C0BD7A-EA2E-D04E-A0A8-4F13B886B2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0932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4_Document1.doc"/><Relationship Id="rId4" Type="http://schemas.openxmlformats.org/officeDocument/2006/relationships/image" Target="../media/image4.w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Excel_97_-_2004_Worksheet2.xls"/><Relationship Id="rId4" Type="http://schemas.openxmlformats.org/officeDocument/2006/relationships/image" Target="../media/image5.wmf"/><Relationship Id="rId5" Type="http://schemas.openxmlformats.org/officeDocument/2006/relationships/oleObject" Target="../embeddings/Microsoft_Excel_97_-_2004_Worksheet3.xls"/><Relationship Id="rId6" Type="http://schemas.openxmlformats.org/officeDocument/2006/relationships/image" Target="../media/image6.w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4" Type="http://schemas.openxmlformats.org/officeDocument/2006/relationships/image" Target="../media/image7.png"/><Relationship Id="rId1" Type="http://schemas.openxmlformats.org/officeDocument/2006/relationships/tags" Target="../tags/tag1.xml"/><Relationship Id="rId2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8.tiff"/><Relationship Id="rId5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tif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tiff"/><Relationship Id="rId3" Type="http://schemas.openxmlformats.org/officeDocument/2006/relationships/image" Target="../media/image16.tif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tif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tif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jp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wmf"/><Relationship Id="rId3" Type="http://schemas.openxmlformats.org/officeDocument/2006/relationships/image" Target="../media/image22.wm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wmf"/><Relationship Id="rId3" Type="http://schemas.openxmlformats.org/officeDocument/2006/relationships/image" Target="../media/image22.w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wmf"/><Relationship Id="rId3" Type="http://schemas.openxmlformats.org/officeDocument/2006/relationships/image" Target="../media/image22.w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wmf"/><Relationship Id="rId3" Type="http://schemas.openxmlformats.org/officeDocument/2006/relationships/image" Target="../media/image22.wm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wmf"/><Relationship Id="rId3" Type="http://schemas.openxmlformats.org/officeDocument/2006/relationships/image" Target="../media/image22.wm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jp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jp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jpe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xplenty.com/blog/2014/05/hive-vs-hbase/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aws.amazon.com/simpledb/" TargetMode="External"/><Relationship Id="rId3" Type="http://schemas.openxmlformats.org/officeDocument/2006/relationships/image" Target="../media/image27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tiff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57350" y="1955220"/>
            <a:ext cx="5829300" cy="1999263"/>
          </a:xfrm>
        </p:spPr>
        <p:txBody>
          <a:bodyPr>
            <a:normAutofit/>
          </a:bodyPr>
          <a:lstStyle/>
          <a:p>
            <a:r>
              <a:rPr lang="en-US" sz="5025" b="1" dirty="0">
                <a:cs typeface="Perpetua"/>
              </a:rPr>
              <a:t>Big Data Analytics</a:t>
            </a:r>
            <a:br>
              <a:rPr lang="en-US" sz="5025" b="1" dirty="0">
                <a:cs typeface="Perpetua"/>
              </a:rPr>
            </a:br>
            <a:r>
              <a:rPr lang="en-US" altLang="zh-CN" dirty="0" smtClean="0">
                <a:cs typeface="Perpetua"/>
              </a:rPr>
              <a:t>IDS 561</a:t>
            </a:r>
            <a:br>
              <a:rPr lang="en-US" altLang="zh-CN" dirty="0" smtClean="0">
                <a:cs typeface="Perpetua"/>
              </a:rPr>
            </a:br>
            <a:endParaRPr lang="en-US" sz="1800" dirty="0">
              <a:cs typeface="Perpetua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066260" y="4199792"/>
            <a:ext cx="5011479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100" dirty="0">
                <a:cs typeface="Perpetua"/>
              </a:rPr>
              <a:t>Yuheng Hu</a:t>
            </a:r>
            <a:br>
              <a:rPr lang="en-US" altLang="zh-CN" sz="2100" dirty="0">
                <a:cs typeface="Perpetua"/>
              </a:rPr>
            </a:br>
            <a:r>
              <a:rPr lang="en-US" altLang="zh-CN" sz="2100" dirty="0">
                <a:cs typeface="Perpetua"/>
              </a:rPr>
              <a:t>Assistant Professor</a:t>
            </a:r>
            <a:br>
              <a:rPr lang="en-US" altLang="zh-CN" sz="2100" dirty="0">
                <a:cs typeface="Perpetua"/>
              </a:rPr>
            </a:br>
            <a:r>
              <a:rPr lang="en-US" altLang="zh-CN" sz="2100" dirty="0">
                <a:cs typeface="Perpetua"/>
              </a:rPr>
              <a:t>Dept. of Information and Decision Sciences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61621"/>
            <a:ext cx="1504950" cy="150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088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152400" y="1066800"/>
            <a:ext cx="8915400" cy="5486400"/>
          </a:xfrm>
        </p:spPr>
        <p:txBody>
          <a:bodyPr/>
          <a:lstStyle/>
          <a:p>
            <a:r>
              <a:rPr lang="en-US" altLang="en-US"/>
              <a:t>Pig Latin has a </a:t>
            </a:r>
            <a:r>
              <a:rPr lang="en-US" altLang="en-US">
                <a:solidFill>
                  <a:schemeClr val="tx2"/>
                </a:solidFill>
              </a:rPr>
              <a:t>fully-nestable data model </a:t>
            </a:r>
            <a:r>
              <a:rPr lang="en-US" altLang="en-US"/>
              <a:t>with:</a:t>
            </a:r>
          </a:p>
          <a:p>
            <a:pPr lvl="1"/>
            <a:r>
              <a:rPr lang="en-US" altLang="en-US"/>
              <a:t>Atomic values, tuples, bags (lists), and maps</a:t>
            </a:r>
          </a:p>
          <a:p>
            <a:pPr lvl="1"/>
            <a:endParaRPr lang="en-US" altLang="en-US"/>
          </a:p>
          <a:p>
            <a:pPr lvl="1" algn="ctr">
              <a:buFont typeface="Arial" charset="0"/>
              <a:buNone/>
            </a:pPr>
            <a:r>
              <a:rPr lang="en-US" altLang="en-US"/>
              <a:t> </a:t>
            </a:r>
          </a:p>
          <a:p>
            <a:pPr lvl="1">
              <a:buFont typeface="Arial" charset="0"/>
              <a:buNone/>
            </a:pPr>
            <a:endParaRPr lang="en-US" altLang="en-US" sz="2400"/>
          </a:p>
          <a:p>
            <a:pPr lvl="1">
              <a:buFont typeface="Arial" charset="0"/>
              <a:buNone/>
            </a:pPr>
            <a:endParaRPr lang="en-US" altLang="en-US"/>
          </a:p>
          <a:p>
            <a:r>
              <a:rPr lang="en-US" altLang="en-US"/>
              <a:t>More </a:t>
            </a:r>
            <a:r>
              <a:rPr lang="en-US" altLang="en-US">
                <a:solidFill>
                  <a:srgbClr val="1F497D"/>
                </a:solidFill>
              </a:rPr>
              <a:t>natural to programmers</a:t>
            </a:r>
            <a:r>
              <a:rPr lang="en-US" altLang="en-US"/>
              <a:t> than flat tuples</a:t>
            </a:r>
          </a:p>
          <a:p>
            <a:r>
              <a:rPr lang="en-US" altLang="en-US">
                <a:solidFill>
                  <a:srgbClr val="1F497D"/>
                </a:solidFill>
              </a:rPr>
              <a:t>Avoids expensive joins</a:t>
            </a:r>
          </a:p>
          <a:p>
            <a:pPr>
              <a:buFont typeface="Arial" charset="0"/>
              <a:buNone/>
            </a:pPr>
            <a:endParaRPr lang="en-US" altLang="en-US"/>
          </a:p>
        </p:txBody>
      </p:sp>
      <p:sp>
        <p:nvSpPr>
          <p:cNvPr id="33795" name="Title 1"/>
          <p:cNvSpPr>
            <a:spLocks noGrp="1"/>
          </p:cNvSpPr>
          <p:nvPr>
            <p:ph type="title"/>
          </p:nvPr>
        </p:nvSpPr>
        <p:spPr>
          <a:xfrm>
            <a:off x="251118" y="0"/>
            <a:ext cx="7886700" cy="1325563"/>
          </a:xfrm>
        </p:spPr>
        <p:txBody>
          <a:bodyPr/>
          <a:lstStyle/>
          <a:p>
            <a:r>
              <a:rPr lang="en-US" altLang="en-US"/>
              <a:t>Nested Data Model</a:t>
            </a:r>
          </a:p>
        </p:txBody>
      </p:sp>
      <p:grpSp>
        <p:nvGrpSpPr>
          <p:cNvPr id="3" name="Group 16"/>
          <p:cNvGrpSpPr>
            <a:grpSpLocks/>
          </p:cNvGrpSpPr>
          <p:nvPr/>
        </p:nvGrpSpPr>
        <p:grpSpPr bwMode="auto">
          <a:xfrm>
            <a:off x="2971800" y="2363788"/>
            <a:ext cx="2517775" cy="1217612"/>
            <a:chOff x="2971800" y="2363804"/>
            <a:chExt cx="2518343" cy="1217596"/>
          </a:xfrm>
        </p:grpSpPr>
        <p:sp>
          <p:nvSpPr>
            <p:cNvPr id="33797" name="TextBox 8"/>
            <p:cNvSpPr txBox="1">
              <a:spLocks noChangeArrowheads="1"/>
            </p:cNvSpPr>
            <p:nvPr/>
          </p:nvSpPr>
          <p:spPr bwMode="auto">
            <a:xfrm>
              <a:off x="3127944" y="2754868"/>
              <a:ext cx="870739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2pPr>
              <a:lvl3pPr>
                <a:defRPr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3pPr>
              <a:lvl4pPr>
                <a:defRPr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4pPr>
              <a:lvl5pPr>
                <a:defRPr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5pPr>
              <a:lvl6pPr marL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6pPr>
              <a:lvl7pPr marL="9144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7pPr>
              <a:lvl8pPr marL="1371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8pPr>
              <a:lvl9pPr marL="18288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9pPr>
            </a:lstStyle>
            <a:p>
              <a:r>
                <a:rPr lang="en-US" altLang="en-US"/>
                <a:t>yahoo ,</a:t>
              </a:r>
            </a:p>
          </p:txBody>
        </p:sp>
        <p:sp>
          <p:nvSpPr>
            <p:cNvPr id="33798" name="TextBox 11"/>
            <p:cNvSpPr txBox="1">
              <a:spLocks noChangeArrowheads="1"/>
            </p:cNvSpPr>
            <p:nvPr/>
          </p:nvSpPr>
          <p:spPr bwMode="auto">
            <a:xfrm>
              <a:off x="4194744" y="2450068"/>
              <a:ext cx="872429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2pPr>
              <a:lvl3pPr>
                <a:defRPr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3pPr>
              <a:lvl4pPr>
                <a:defRPr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4pPr>
              <a:lvl5pPr>
                <a:defRPr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5pPr>
              <a:lvl6pPr marL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6pPr>
              <a:lvl7pPr marL="9144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7pPr>
              <a:lvl8pPr marL="1371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8pPr>
              <a:lvl9pPr marL="18288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9pPr>
            </a:lstStyle>
            <a:p>
              <a:r>
                <a:rPr lang="en-US" altLang="en-US"/>
                <a:t>finance</a:t>
              </a:r>
            </a:p>
          </p:txBody>
        </p:sp>
        <p:sp>
          <p:nvSpPr>
            <p:cNvPr id="33799" name="TextBox 12"/>
            <p:cNvSpPr txBox="1">
              <a:spLocks noChangeArrowheads="1"/>
            </p:cNvSpPr>
            <p:nvPr/>
          </p:nvSpPr>
          <p:spPr bwMode="auto">
            <a:xfrm>
              <a:off x="4270944" y="2754868"/>
              <a:ext cx="700432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2pPr>
              <a:lvl3pPr>
                <a:defRPr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3pPr>
              <a:lvl4pPr>
                <a:defRPr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4pPr>
              <a:lvl5pPr>
                <a:defRPr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5pPr>
              <a:lvl6pPr marL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6pPr>
              <a:lvl7pPr marL="9144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7pPr>
              <a:lvl8pPr marL="1371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8pPr>
              <a:lvl9pPr marL="18288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9pPr>
            </a:lstStyle>
            <a:p>
              <a:r>
                <a:rPr lang="en-US" altLang="en-US"/>
                <a:t>email</a:t>
              </a:r>
            </a:p>
          </p:txBody>
        </p:sp>
        <p:sp>
          <p:nvSpPr>
            <p:cNvPr id="33800" name="TextBox 13"/>
            <p:cNvSpPr txBox="1">
              <a:spLocks noChangeArrowheads="1"/>
            </p:cNvSpPr>
            <p:nvPr/>
          </p:nvSpPr>
          <p:spPr bwMode="auto">
            <a:xfrm>
              <a:off x="4270944" y="3059668"/>
              <a:ext cx="672931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2pPr>
              <a:lvl3pPr>
                <a:defRPr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3pPr>
              <a:lvl4pPr>
                <a:defRPr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4pPr>
              <a:lvl5pPr>
                <a:defRPr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5pPr>
              <a:lvl6pPr marL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6pPr>
              <a:lvl7pPr marL="9144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7pPr>
              <a:lvl8pPr marL="1371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8pPr>
              <a:lvl9pPr marL="18288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9pPr>
            </a:lstStyle>
            <a:p>
              <a:r>
                <a:rPr lang="en-US" altLang="en-US"/>
                <a:t>news</a:t>
              </a:r>
            </a:p>
          </p:txBody>
        </p:sp>
        <p:sp>
          <p:nvSpPr>
            <p:cNvPr id="15" name="Double Brace 14"/>
            <p:cNvSpPr/>
            <p:nvPr/>
          </p:nvSpPr>
          <p:spPr>
            <a:xfrm>
              <a:off x="4042016" y="2449528"/>
              <a:ext cx="1141670" cy="979474"/>
            </a:xfrm>
            <a:prstGeom prst="bracePair">
              <a:avLst/>
            </a:prstGeom>
            <a:ln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16" name="Double Bracket 15"/>
            <p:cNvSpPr/>
            <p:nvPr/>
          </p:nvSpPr>
          <p:spPr>
            <a:xfrm>
              <a:off x="2971800" y="2363804"/>
              <a:ext cx="2518343" cy="1217596"/>
            </a:xfrm>
            <a:prstGeom prst="bracketPair">
              <a:avLst/>
            </a:prstGeom>
            <a:ln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</p:grpSp>
    </p:spTree>
    <p:extLst>
      <p:ext uri="{BB962C8B-B14F-4D97-AF65-F5344CB8AC3E}">
        <p14:creationId xmlns:p14="http://schemas.microsoft.com/office/powerpoint/2010/main" val="976764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2"/>
          <p:cNvSpPr txBox="1">
            <a:spLocks/>
          </p:cNvSpPr>
          <p:nvPr/>
        </p:nvSpPr>
        <p:spPr bwMode="auto">
          <a:xfrm>
            <a:off x="304800" y="3733800"/>
            <a:ext cx="8686800" cy="24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spcBef>
                <a:spcPct val="20000"/>
              </a:spcBef>
              <a:buFont typeface="Arial" charset="0"/>
              <a:buChar char="•"/>
            </a:pPr>
            <a:r>
              <a:rPr lang="en-US" altLang="en-US" sz="2800"/>
              <a:t>Common case: </a:t>
            </a:r>
            <a:r>
              <a:rPr lang="en-US" altLang="en-US" sz="2800">
                <a:solidFill>
                  <a:schemeClr val="tx2"/>
                </a:solidFill>
              </a:rPr>
              <a:t>aggregation</a:t>
            </a:r>
            <a:r>
              <a:rPr lang="en-US" altLang="en-US" sz="2800"/>
              <a:t> on these nested sets</a:t>
            </a:r>
          </a:p>
          <a:p>
            <a:pPr>
              <a:spcBef>
                <a:spcPct val="20000"/>
              </a:spcBef>
              <a:buFont typeface="Arial" charset="0"/>
              <a:buChar char="•"/>
            </a:pPr>
            <a:r>
              <a:rPr lang="en-US" altLang="en-US" sz="2800"/>
              <a:t>Power users: sophisticated UDFs, e.g., </a:t>
            </a:r>
            <a:r>
              <a:rPr lang="en-US" altLang="en-US" sz="2800">
                <a:solidFill>
                  <a:srgbClr val="1F497D"/>
                </a:solidFill>
              </a:rPr>
              <a:t>sequence analysis</a:t>
            </a:r>
          </a:p>
          <a:p>
            <a:pPr>
              <a:spcBef>
                <a:spcPct val="20000"/>
              </a:spcBef>
              <a:buFont typeface="Arial" charset="0"/>
              <a:buChar char="•"/>
            </a:pPr>
            <a:r>
              <a:rPr lang="en-US" altLang="en-US" sz="2800"/>
              <a:t>Efficient Implementation (see paper)</a:t>
            </a:r>
          </a:p>
        </p:txBody>
      </p:sp>
      <p:sp>
        <p:nvSpPr>
          <p:cNvPr id="34819" name="Title 1"/>
          <p:cNvSpPr>
            <a:spLocks noGrp="1"/>
          </p:cNvSpPr>
          <p:nvPr>
            <p:ph type="title"/>
          </p:nvPr>
        </p:nvSpPr>
        <p:spPr>
          <a:xfrm>
            <a:off x="304800" y="146049"/>
            <a:ext cx="7886700" cy="1325563"/>
          </a:xfrm>
        </p:spPr>
        <p:txBody>
          <a:bodyPr/>
          <a:lstStyle/>
          <a:p>
            <a:r>
              <a:rPr lang="en-US" altLang="en-US"/>
              <a:t>Nested Data Model</a:t>
            </a:r>
          </a:p>
        </p:txBody>
      </p:sp>
      <p:sp>
        <p:nvSpPr>
          <p:cNvPr id="34820" name="Content Placeholder 2"/>
          <p:cNvSpPr>
            <a:spLocks noGrp="1"/>
          </p:cNvSpPr>
          <p:nvPr>
            <p:ph idx="1"/>
          </p:nvPr>
        </p:nvSpPr>
        <p:spPr>
          <a:xfrm>
            <a:off x="228600" y="1066800"/>
            <a:ext cx="8686800" cy="2667000"/>
          </a:xfrm>
        </p:spPr>
        <p:txBody>
          <a:bodyPr/>
          <a:lstStyle/>
          <a:p>
            <a:pPr algn="ctr">
              <a:buFont typeface="Arial" charset="0"/>
              <a:buNone/>
            </a:pPr>
            <a:r>
              <a:rPr lang="en-US" altLang="en-US"/>
              <a:t>Decouples grouping as an independent operation</a:t>
            </a:r>
          </a:p>
        </p:txBody>
      </p:sp>
      <p:graphicFrame>
        <p:nvGraphicFramePr>
          <p:cNvPr id="4" name="Content Placeholder 4"/>
          <p:cNvGraphicFramePr>
            <a:graphicFrameLocks noGrp="1"/>
          </p:cNvGraphicFramePr>
          <p:nvPr/>
        </p:nvGraphicFramePr>
        <p:xfrm>
          <a:off x="457200" y="1828800"/>
          <a:ext cx="2743200" cy="1645920"/>
        </p:xfrm>
        <a:graphic>
          <a:graphicData uri="http://schemas.openxmlformats.org/drawingml/2006/table">
            <a:tbl>
              <a:tblPr/>
              <a:tblGrid>
                <a:gridCol w="679450"/>
                <a:gridCol w="1149350"/>
                <a:gridCol w="914400"/>
              </a:tblGrid>
              <a:tr h="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User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Url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Time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Amy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cnn.com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8:00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</a:tr>
              <a:tr h="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Amy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bbc.com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10:00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</a:tr>
              <a:tr h="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Amy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bbc.com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10:05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</a:tr>
              <a:tr h="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Fred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cnn.com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12:00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5181600" y="1698625"/>
          <a:ext cx="3505200" cy="2072640"/>
        </p:xfrm>
        <a:graphic>
          <a:graphicData uri="http://schemas.openxmlformats.org/drawingml/2006/table">
            <a:tbl>
              <a:tblPr/>
              <a:tblGrid>
                <a:gridCol w="1066800"/>
                <a:gridCol w="650875"/>
                <a:gridCol w="1011238"/>
                <a:gridCol w="776287"/>
              </a:tblGrid>
              <a:tr h="3460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group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Visits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12738">
                <a:tc row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cnn.com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Amy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cnn.com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8:00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</a:tr>
              <a:tr h="31273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Fred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cnn.com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12:00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</a:tr>
              <a:tr h="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</a:tr>
              <a:tr h="312738">
                <a:tc row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bbc.com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Amy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bbc.com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10:00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</a:tr>
              <a:tr h="31273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Amy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bbc.com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10:05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</a:tr>
            </a:tbl>
          </a:graphicData>
        </a:graphic>
      </p:graphicFrame>
      <p:sp>
        <p:nvSpPr>
          <p:cNvPr id="7" name="Double Bracket 6"/>
          <p:cNvSpPr/>
          <p:nvPr/>
        </p:nvSpPr>
        <p:spPr>
          <a:xfrm>
            <a:off x="5029200" y="1997075"/>
            <a:ext cx="3810000" cy="822325"/>
          </a:xfrm>
          <a:prstGeom prst="bracketPair">
            <a:avLst>
              <a:gd name="adj" fmla="val 21540"/>
            </a:avLst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8" name="Double Brace 7"/>
          <p:cNvSpPr/>
          <p:nvPr/>
        </p:nvSpPr>
        <p:spPr>
          <a:xfrm>
            <a:off x="6211888" y="2109788"/>
            <a:ext cx="2474912" cy="633412"/>
          </a:xfrm>
          <a:prstGeom prst="bracePair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9" name="Double Bracket 8"/>
          <p:cNvSpPr/>
          <p:nvPr/>
        </p:nvSpPr>
        <p:spPr>
          <a:xfrm>
            <a:off x="5029200" y="2895600"/>
            <a:ext cx="3810000" cy="822325"/>
          </a:xfrm>
          <a:prstGeom prst="bracketPair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10" name="Double Brace 9"/>
          <p:cNvSpPr/>
          <p:nvPr/>
        </p:nvSpPr>
        <p:spPr>
          <a:xfrm>
            <a:off x="6211888" y="2971800"/>
            <a:ext cx="2474912" cy="633413"/>
          </a:xfrm>
          <a:prstGeom prst="bracePair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cxnSp>
        <p:nvCxnSpPr>
          <p:cNvPr id="13" name="Straight Arrow Connector 12"/>
          <p:cNvCxnSpPr/>
          <p:nvPr/>
        </p:nvCxnSpPr>
        <p:spPr>
          <a:xfrm>
            <a:off x="3505200" y="2743200"/>
            <a:ext cx="13716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276600" y="2057400"/>
            <a:ext cx="1695450" cy="461963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r>
              <a:rPr lang="en-US" altLang="en-US" sz="2400">
                <a:solidFill>
                  <a:srgbClr val="F79646"/>
                </a:solidFill>
              </a:rPr>
              <a:t>group by</a:t>
            </a:r>
            <a:r>
              <a:rPr lang="en-US" altLang="en-US" sz="2400"/>
              <a:t> url</a:t>
            </a:r>
          </a:p>
        </p:txBody>
      </p:sp>
      <p:sp>
        <p:nvSpPr>
          <p:cNvPr id="17" name="Rounded Rectangular Callout 16"/>
          <p:cNvSpPr/>
          <p:nvPr/>
        </p:nvSpPr>
        <p:spPr>
          <a:xfrm>
            <a:off x="1447800" y="3954463"/>
            <a:ext cx="6248400" cy="1760537"/>
          </a:xfrm>
          <a:prstGeom prst="wedgeRoundRectCallout">
            <a:avLst>
              <a:gd name="adj1" fmla="val 38654"/>
              <a:gd name="adj2" fmla="val 62685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just"/>
            <a:r>
              <a:rPr lang="en-US" altLang="en-US" sz="2000">
                <a:solidFill>
                  <a:srgbClr val="FFFFFF"/>
                </a:solidFill>
              </a:rPr>
              <a:t>I frankly like pig much better than SQL in some respects (group + optional ﬂatten works better for me, I love nested data structures).” </a:t>
            </a:r>
            <a:endParaRPr lang="en-US" altLang="en-US" sz="200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>
            <a:spLocks noChangeArrowheads="1"/>
          </p:cNvSpPr>
          <p:nvPr/>
        </p:nvSpPr>
        <p:spPr bwMode="auto">
          <a:xfrm>
            <a:off x="6053138" y="5867400"/>
            <a:ext cx="2862262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2400">
                <a:solidFill>
                  <a:schemeClr val="tx2"/>
                </a:solidFill>
              </a:rPr>
              <a:t>Ted Dunning</a:t>
            </a:r>
          </a:p>
          <a:p>
            <a:pPr algn="ctr"/>
            <a:r>
              <a:rPr lang="en-US" altLang="en-US" sz="2400" i="1"/>
              <a:t>Chief Scientist, Veoh</a:t>
            </a:r>
          </a:p>
        </p:txBody>
      </p:sp>
      <p:sp>
        <p:nvSpPr>
          <p:cNvPr id="20" name="Slide Number Placeholder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F86F3F69-386B-234C-B25C-2BAFF9B670D6}" type="slidenum">
              <a:rPr lang="en-US" altLang="en-US">
                <a:solidFill>
                  <a:srgbClr val="898989"/>
                </a:solidFill>
              </a:rPr>
              <a:pPr/>
              <a:t>11</a:t>
            </a:fld>
            <a:endParaRPr lang="en-US" altLang="en-US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2020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allAtOnce"/>
      <p:bldP spid="14" grpId="0"/>
      <p:bldP spid="17" grpId="0" animBg="1"/>
      <p:bldP spid="1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le 1"/>
          <p:cNvSpPr>
            <a:spLocks noGrp="1"/>
          </p:cNvSpPr>
          <p:nvPr>
            <p:ph type="title"/>
          </p:nvPr>
        </p:nvSpPr>
        <p:spPr>
          <a:xfrm>
            <a:off x="74613" y="44450"/>
            <a:ext cx="7886700" cy="1325563"/>
          </a:xfrm>
        </p:spPr>
        <p:txBody>
          <a:bodyPr/>
          <a:lstStyle/>
          <a:p>
            <a:r>
              <a:rPr lang="en-US" altLang="en-US"/>
              <a:t>CoGroup</a:t>
            </a:r>
            <a:endParaRPr lang="en-US" altLang="en-US" dirty="0"/>
          </a:p>
        </p:txBody>
      </p:sp>
      <p:graphicFrame>
        <p:nvGraphicFramePr>
          <p:cNvPr id="4" name="Content Placeholder 4"/>
          <p:cNvGraphicFramePr>
            <a:graphicFrameLocks noGrp="1"/>
          </p:cNvGraphicFramePr>
          <p:nvPr/>
        </p:nvGraphicFramePr>
        <p:xfrm>
          <a:off x="1447800" y="1422400"/>
          <a:ext cx="2514600" cy="1645920"/>
        </p:xfrm>
        <a:graphic>
          <a:graphicData uri="http://schemas.openxmlformats.org/drawingml/2006/table">
            <a:tbl>
              <a:tblPr/>
              <a:tblGrid>
                <a:gridCol w="739775"/>
                <a:gridCol w="1241425"/>
                <a:gridCol w="533400"/>
              </a:tblGrid>
              <a:tr h="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query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url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rank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Lakers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nba.com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</a:tr>
              <a:tr h="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Lakers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espn.com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</a:tr>
              <a:tr h="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Kings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nhl.com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</a:tr>
              <a:tr h="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Kings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nba.com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" name="Content Placeholder 4"/>
          <p:cNvGraphicFramePr>
            <a:graphicFrameLocks noGrp="1"/>
          </p:cNvGraphicFramePr>
          <p:nvPr/>
        </p:nvGraphicFramePr>
        <p:xfrm>
          <a:off x="5257800" y="1422400"/>
          <a:ext cx="2514600" cy="1645920"/>
        </p:xfrm>
        <a:graphic>
          <a:graphicData uri="http://schemas.openxmlformats.org/drawingml/2006/table">
            <a:tbl>
              <a:tblPr/>
              <a:tblGrid>
                <a:gridCol w="739775"/>
                <a:gridCol w="1012825"/>
                <a:gridCol w="762000"/>
              </a:tblGrid>
              <a:tr h="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query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adSlot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amount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Lakers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top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50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</a:tr>
              <a:tr h="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Lakers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side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20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</a:tr>
              <a:tr h="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Kings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top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30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</a:tr>
              <a:tr h="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Kings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side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10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1752600" y="3832225"/>
          <a:ext cx="6248400" cy="2072640"/>
        </p:xfrm>
        <a:graphic>
          <a:graphicData uri="http://schemas.openxmlformats.org/drawingml/2006/table">
            <a:tbl>
              <a:tblPr/>
              <a:tblGrid>
                <a:gridCol w="990600"/>
                <a:gridCol w="838200"/>
                <a:gridCol w="990600"/>
                <a:gridCol w="685800"/>
                <a:gridCol w="990600"/>
                <a:gridCol w="990600"/>
                <a:gridCol w="762000"/>
              </a:tblGrid>
              <a:tr h="3460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group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results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revenue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12738">
                <a:tc row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Lakers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Lakers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nba.com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Lakers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top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50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</a:tr>
              <a:tr h="31273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Lakers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espn.com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Lakers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side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20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</a:tr>
              <a:tr h="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</a:tr>
              <a:tr h="312738">
                <a:tc row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Kings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Kings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nhl.com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Kings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top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30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</a:tr>
              <a:tr h="31273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Kings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nba.com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Kings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side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10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</a:tr>
            </a:tbl>
          </a:graphicData>
        </a:graphic>
      </p:graphicFrame>
      <p:sp>
        <p:nvSpPr>
          <p:cNvPr id="35947" name="TextBox 6"/>
          <p:cNvSpPr txBox="1">
            <a:spLocks noChangeArrowheads="1"/>
          </p:cNvSpPr>
          <p:nvPr/>
        </p:nvSpPr>
        <p:spPr bwMode="auto">
          <a:xfrm>
            <a:off x="2286000" y="990600"/>
            <a:ext cx="101758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r>
              <a:rPr lang="en-US" altLang="en-US" sz="2400"/>
              <a:t>results</a:t>
            </a:r>
          </a:p>
        </p:txBody>
      </p:sp>
      <p:sp>
        <p:nvSpPr>
          <p:cNvPr id="35948" name="TextBox 7"/>
          <p:cNvSpPr txBox="1">
            <a:spLocks noChangeArrowheads="1"/>
          </p:cNvSpPr>
          <p:nvPr/>
        </p:nvSpPr>
        <p:spPr bwMode="auto">
          <a:xfrm>
            <a:off x="6019800" y="990600"/>
            <a:ext cx="120491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r>
              <a:rPr lang="en-US" altLang="en-US" sz="2400"/>
              <a:t>revenue</a:t>
            </a:r>
          </a:p>
        </p:txBody>
      </p:sp>
      <p:sp>
        <p:nvSpPr>
          <p:cNvPr id="9" name="Double Brace 8"/>
          <p:cNvSpPr/>
          <p:nvPr/>
        </p:nvSpPr>
        <p:spPr>
          <a:xfrm>
            <a:off x="2743200" y="4243388"/>
            <a:ext cx="2474913" cy="633412"/>
          </a:xfrm>
          <a:prstGeom prst="bracePair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10" name="Double Brace 9"/>
          <p:cNvSpPr/>
          <p:nvPr/>
        </p:nvSpPr>
        <p:spPr>
          <a:xfrm>
            <a:off x="2706688" y="5081588"/>
            <a:ext cx="2474912" cy="633412"/>
          </a:xfrm>
          <a:prstGeom prst="bracePair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11" name="Double Brace 10"/>
          <p:cNvSpPr/>
          <p:nvPr/>
        </p:nvSpPr>
        <p:spPr>
          <a:xfrm>
            <a:off x="5334000" y="5029200"/>
            <a:ext cx="2627313" cy="633413"/>
          </a:xfrm>
          <a:prstGeom prst="bracePair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12" name="Double Brace 11"/>
          <p:cNvSpPr/>
          <p:nvPr/>
        </p:nvSpPr>
        <p:spPr>
          <a:xfrm>
            <a:off x="5297488" y="4267200"/>
            <a:ext cx="2627312" cy="633413"/>
          </a:xfrm>
          <a:prstGeom prst="bracePair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15" name="Double Bracket 14"/>
          <p:cNvSpPr/>
          <p:nvPr/>
        </p:nvSpPr>
        <p:spPr>
          <a:xfrm>
            <a:off x="1524000" y="4206875"/>
            <a:ext cx="6705600" cy="693738"/>
          </a:xfrm>
          <a:prstGeom prst="bracketPair">
            <a:avLst>
              <a:gd name="adj" fmla="val 21540"/>
            </a:avLst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16" name="Double Bracket 15"/>
          <p:cNvSpPr/>
          <p:nvPr/>
        </p:nvSpPr>
        <p:spPr>
          <a:xfrm>
            <a:off x="1524000" y="5021263"/>
            <a:ext cx="6705600" cy="693737"/>
          </a:xfrm>
          <a:prstGeom prst="bracketPair">
            <a:avLst>
              <a:gd name="adj" fmla="val 21540"/>
            </a:avLst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17" name="TextBox 16"/>
          <p:cNvSpPr txBox="1">
            <a:spLocks noChangeArrowheads="1"/>
          </p:cNvSpPr>
          <p:nvPr/>
        </p:nvSpPr>
        <p:spPr bwMode="auto">
          <a:xfrm>
            <a:off x="1524000" y="6096000"/>
            <a:ext cx="652938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r>
              <a:rPr lang="en-US" altLang="en-US" sz="2400"/>
              <a:t>Cross-product of the 2 bags would give natural join</a:t>
            </a:r>
          </a:p>
        </p:txBody>
      </p:sp>
    </p:spTree>
    <p:extLst>
      <p:ext uri="{BB962C8B-B14F-4D97-AF65-F5344CB8AC3E}">
        <p14:creationId xmlns:p14="http://schemas.microsoft.com/office/powerpoint/2010/main" val="186666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1"/>
          <p:cNvSpPr>
            <a:spLocks noGrp="1"/>
          </p:cNvSpPr>
          <p:nvPr>
            <p:ph type="title"/>
          </p:nvPr>
        </p:nvSpPr>
        <p:spPr>
          <a:xfrm>
            <a:off x="381000" y="65881"/>
            <a:ext cx="7886700" cy="1325563"/>
          </a:xfrm>
        </p:spPr>
        <p:txBody>
          <a:bodyPr/>
          <a:lstStyle/>
          <a:p>
            <a:r>
              <a:rPr lang="en-US" altLang="en-US"/>
              <a:t>Compilation into Map-Reduce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381000" y="1219200"/>
            <a:ext cx="1981200" cy="457200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2000">
                <a:solidFill>
                  <a:srgbClr val="FFFF00"/>
                </a:solidFill>
              </a:rPr>
              <a:t>Load </a:t>
            </a:r>
            <a:r>
              <a:rPr lang="en-US" altLang="en-US" sz="1600">
                <a:solidFill>
                  <a:srgbClr val="FFFFFF"/>
                </a:solidFill>
              </a:rPr>
              <a:t>Visits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1143000" y="1981200"/>
            <a:ext cx="1981200" cy="457200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2000">
                <a:solidFill>
                  <a:srgbClr val="FFFF00"/>
                </a:solidFill>
              </a:rPr>
              <a:t>Group </a:t>
            </a:r>
            <a:r>
              <a:rPr lang="en-US" altLang="en-US" sz="1600">
                <a:solidFill>
                  <a:srgbClr val="FFFFFF"/>
                </a:solidFill>
              </a:rPr>
              <a:t>by url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2362200" y="2743200"/>
            <a:ext cx="1981200" cy="609600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2000">
                <a:solidFill>
                  <a:srgbClr val="FFFF00"/>
                </a:solidFill>
              </a:rPr>
              <a:t>Foreach </a:t>
            </a:r>
            <a:r>
              <a:rPr lang="en-US" altLang="en-US">
                <a:solidFill>
                  <a:schemeClr val="bg1"/>
                </a:solidFill>
              </a:rPr>
              <a:t>url</a:t>
            </a:r>
            <a:endParaRPr lang="en-US" altLang="en-US" sz="2000">
              <a:solidFill>
                <a:schemeClr val="bg1"/>
              </a:solidFill>
            </a:endParaRPr>
          </a:p>
          <a:p>
            <a:pPr algn="ctr"/>
            <a:r>
              <a:rPr lang="en-US" altLang="en-US" sz="2000">
                <a:solidFill>
                  <a:srgbClr val="FFFF00"/>
                </a:solidFill>
              </a:rPr>
              <a:t>generate </a:t>
            </a:r>
            <a:r>
              <a:rPr lang="en-US" altLang="en-US">
                <a:solidFill>
                  <a:srgbClr val="FFFFFF"/>
                </a:solidFill>
              </a:rPr>
              <a:t>count</a:t>
            </a:r>
            <a:endParaRPr lang="en-US" altLang="en-US" sz="1600">
              <a:solidFill>
                <a:srgbClr val="FFFFFF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5334000" y="2819400"/>
            <a:ext cx="1981200" cy="457200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2000">
                <a:solidFill>
                  <a:srgbClr val="FFFF00"/>
                </a:solidFill>
              </a:rPr>
              <a:t>Load </a:t>
            </a:r>
            <a:r>
              <a:rPr lang="en-US" altLang="en-US" sz="1600">
                <a:solidFill>
                  <a:srgbClr val="FFFFFF"/>
                </a:solidFill>
              </a:rPr>
              <a:t>Url Info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3962400" y="3733800"/>
            <a:ext cx="1981200" cy="457200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2000">
                <a:solidFill>
                  <a:srgbClr val="FFFF00"/>
                </a:solidFill>
              </a:rPr>
              <a:t>Join </a:t>
            </a:r>
            <a:r>
              <a:rPr lang="en-US" altLang="en-US" sz="1600">
                <a:solidFill>
                  <a:srgbClr val="FFFFFF"/>
                </a:solidFill>
              </a:rPr>
              <a:t>on url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962400" y="4495800"/>
            <a:ext cx="1981200" cy="457200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2000">
                <a:solidFill>
                  <a:srgbClr val="FFFF00"/>
                </a:solidFill>
              </a:rPr>
              <a:t>Group </a:t>
            </a:r>
            <a:r>
              <a:rPr lang="en-US" altLang="en-US" sz="1600">
                <a:solidFill>
                  <a:srgbClr val="FFFFFF"/>
                </a:solidFill>
              </a:rPr>
              <a:t>by category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3773488" y="5257800"/>
            <a:ext cx="2362200" cy="609600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2000">
                <a:solidFill>
                  <a:srgbClr val="FFFF00"/>
                </a:solidFill>
              </a:rPr>
              <a:t>Foreach </a:t>
            </a:r>
            <a:r>
              <a:rPr lang="en-US" altLang="en-US">
                <a:solidFill>
                  <a:schemeClr val="bg1"/>
                </a:solidFill>
              </a:rPr>
              <a:t>category</a:t>
            </a:r>
            <a:endParaRPr lang="en-US" altLang="en-US" sz="2000">
              <a:solidFill>
                <a:schemeClr val="bg1"/>
              </a:solidFill>
            </a:endParaRPr>
          </a:p>
          <a:p>
            <a:pPr algn="ctr"/>
            <a:r>
              <a:rPr lang="en-US" altLang="en-US" sz="2000">
                <a:solidFill>
                  <a:srgbClr val="FFFF00"/>
                </a:solidFill>
              </a:rPr>
              <a:t>generate </a:t>
            </a:r>
            <a:r>
              <a:rPr lang="en-US" altLang="en-US">
                <a:solidFill>
                  <a:srgbClr val="FFFFFF"/>
                </a:solidFill>
              </a:rPr>
              <a:t>top10(urls)</a:t>
            </a:r>
            <a:endParaRPr lang="en-US" altLang="en-US" sz="1600">
              <a:solidFill>
                <a:srgbClr val="FFFFFF"/>
              </a:solidFill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1447800" y="1676400"/>
            <a:ext cx="457200" cy="3048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3773488" y="3352800"/>
            <a:ext cx="569912" cy="3810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7" idx="2"/>
          </p:cNvCxnSpPr>
          <p:nvPr/>
        </p:nvCxnSpPr>
        <p:spPr>
          <a:xfrm rot="5400000">
            <a:off x="5715000" y="3124200"/>
            <a:ext cx="457200" cy="7620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8" idx="2"/>
            <a:endCxn id="9" idx="0"/>
          </p:cNvCxnSpPr>
          <p:nvPr/>
        </p:nvCxnSpPr>
        <p:spPr>
          <a:xfrm rot="5400000">
            <a:off x="4800601" y="4343400"/>
            <a:ext cx="304800" cy="31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9" idx="2"/>
            <a:endCxn id="10" idx="0"/>
          </p:cNvCxnSpPr>
          <p:nvPr/>
        </p:nvCxnSpPr>
        <p:spPr>
          <a:xfrm rot="16200000" flipH="1">
            <a:off x="4801394" y="5104606"/>
            <a:ext cx="3048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rot="16200000" flipH="1">
            <a:off x="4802188" y="6019800"/>
            <a:ext cx="3048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2590800" y="2438400"/>
            <a:ext cx="457200" cy="3048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ounded Rectangle 17"/>
          <p:cNvSpPr/>
          <p:nvPr/>
        </p:nvSpPr>
        <p:spPr>
          <a:xfrm>
            <a:off x="190500" y="1062037"/>
            <a:ext cx="3200400" cy="990600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21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21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19" name="TextBox 18"/>
          <p:cNvSpPr txBox="1">
            <a:spLocks noChangeArrowheads="1"/>
          </p:cNvSpPr>
          <p:nvPr/>
        </p:nvSpPr>
        <p:spPr bwMode="auto">
          <a:xfrm>
            <a:off x="2667000" y="1076325"/>
            <a:ext cx="74771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r>
              <a:rPr lang="en-US" altLang="en-US" sz="2000"/>
              <a:t>Map</a:t>
            </a:r>
            <a:r>
              <a:rPr lang="en-US" altLang="en-US" sz="2000" baseline="-25000"/>
              <a:t>1</a:t>
            </a:r>
            <a:endParaRPr lang="en-US" altLang="en-US" sz="2400" baseline="-25000"/>
          </a:p>
        </p:txBody>
      </p:sp>
      <p:sp>
        <p:nvSpPr>
          <p:cNvPr id="20" name="Rounded Rectangle 19"/>
          <p:cNvSpPr/>
          <p:nvPr/>
        </p:nvSpPr>
        <p:spPr>
          <a:xfrm>
            <a:off x="990600" y="2247900"/>
            <a:ext cx="3657600" cy="1257300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21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21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21" name="TextBox 20"/>
          <p:cNvSpPr txBox="1">
            <a:spLocks noChangeArrowheads="1"/>
          </p:cNvSpPr>
          <p:nvPr/>
        </p:nvSpPr>
        <p:spPr bwMode="auto">
          <a:xfrm>
            <a:off x="3581400" y="2190750"/>
            <a:ext cx="115093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r>
              <a:rPr lang="en-US" altLang="en-US" sz="2000"/>
              <a:t>Reduce</a:t>
            </a:r>
            <a:r>
              <a:rPr lang="en-US" altLang="en-US" sz="2000" baseline="-25000"/>
              <a:t>1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4951413" y="2362200"/>
            <a:ext cx="2897187" cy="1504950"/>
          </a:xfrm>
          <a:prstGeom prst="roundRect">
            <a:avLst/>
          </a:prstGeom>
          <a:gradFill flip="none" rotWithShape="1">
            <a:gsLst>
              <a:gs pos="0">
                <a:schemeClr val="accent2">
                  <a:tint val="100000"/>
                  <a:shade val="100000"/>
                  <a:satMod val="130000"/>
                  <a:alpha val="31000"/>
                </a:schemeClr>
              </a:gs>
              <a:gs pos="100000">
                <a:schemeClr val="accent2">
                  <a:tint val="50000"/>
                  <a:shade val="100000"/>
                  <a:satMod val="350000"/>
                  <a:alpha val="31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23" name="TextBox 22"/>
          <p:cNvSpPr txBox="1">
            <a:spLocks noChangeArrowheads="1"/>
          </p:cNvSpPr>
          <p:nvPr/>
        </p:nvSpPr>
        <p:spPr bwMode="auto">
          <a:xfrm>
            <a:off x="7086600" y="2419350"/>
            <a:ext cx="8858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r>
              <a:rPr lang="en-US" altLang="en-US" sz="2000"/>
              <a:t>Map</a:t>
            </a:r>
            <a:r>
              <a:rPr lang="en-US" altLang="en-US" sz="2000" baseline="-25000"/>
              <a:t>2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3706019" y="3883024"/>
            <a:ext cx="2819400" cy="265113"/>
          </a:xfrm>
          <a:prstGeom prst="roundRect">
            <a:avLst/>
          </a:prstGeom>
          <a:gradFill flip="none" rotWithShape="1">
            <a:gsLst>
              <a:gs pos="0">
                <a:schemeClr val="accent2">
                  <a:tint val="100000"/>
                  <a:shade val="100000"/>
                  <a:satMod val="130000"/>
                  <a:alpha val="31000"/>
                </a:schemeClr>
              </a:gs>
              <a:gs pos="100000">
                <a:schemeClr val="accent2">
                  <a:tint val="50000"/>
                  <a:shade val="100000"/>
                  <a:satMod val="350000"/>
                  <a:alpha val="31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25" name="TextBox 24"/>
          <p:cNvSpPr txBox="1">
            <a:spLocks noChangeArrowheads="1"/>
          </p:cNvSpPr>
          <p:nvPr/>
        </p:nvSpPr>
        <p:spPr bwMode="auto">
          <a:xfrm>
            <a:off x="6477000" y="3943350"/>
            <a:ext cx="13271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r>
              <a:rPr lang="en-US" altLang="en-US" sz="2000"/>
              <a:t>Reduce</a:t>
            </a:r>
            <a:r>
              <a:rPr lang="en-US" altLang="en-US" sz="2000" baseline="-25000"/>
              <a:t>2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3619500" y="4627564"/>
            <a:ext cx="2819400" cy="265112"/>
          </a:xfrm>
          <a:prstGeom prst="roundRect">
            <a:avLst/>
          </a:prstGeom>
          <a:gradFill flip="none" rotWithShape="1">
            <a:gsLst>
              <a:gs pos="0">
                <a:schemeClr val="accent3">
                  <a:tint val="100000"/>
                  <a:shade val="100000"/>
                  <a:satMod val="130000"/>
                  <a:alpha val="24000"/>
                </a:schemeClr>
              </a:gs>
              <a:gs pos="100000">
                <a:schemeClr val="accent3">
                  <a:tint val="50000"/>
                  <a:shade val="100000"/>
                  <a:satMod val="350000"/>
                  <a:alpha val="24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27" name="TextBox 26"/>
          <p:cNvSpPr txBox="1">
            <a:spLocks noChangeArrowheads="1"/>
          </p:cNvSpPr>
          <p:nvPr/>
        </p:nvSpPr>
        <p:spPr bwMode="auto">
          <a:xfrm>
            <a:off x="6505575" y="4343400"/>
            <a:ext cx="8858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r>
              <a:rPr lang="en-US" altLang="en-US" sz="2000"/>
              <a:t>Map</a:t>
            </a:r>
            <a:r>
              <a:rPr lang="en-US" altLang="en-US" sz="2000" baseline="-25000"/>
              <a:t>3</a:t>
            </a:r>
            <a:endParaRPr lang="en-US" altLang="en-US" sz="2800" baseline="-25000"/>
          </a:p>
        </p:txBody>
      </p:sp>
      <p:sp>
        <p:nvSpPr>
          <p:cNvPr id="28" name="Rounded Rectangle 27"/>
          <p:cNvSpPr/>
          <p:nvPr/>
        </p:nvSpPr>
        <p:spPr>
          <a:xfrm>
            <a:off x="3581400" y="5006975"/>
            <a:ext cx="2819400" cy="1169987"/>
          </a:xfrm>
          <a:prstGeom prst="roundRect">
            <a:avLst/>
          </a:prstGeom>
          <a:gradFill flip="none" rotWithShape="1">
            <a:gsLst>
              <a:gs pos="0">
                <a:schemeClr val="accent3">
                  <a:tint val="100000"/>
                  <a:shade val="100000"/>
                  <a:satMod val="130000"/>
                  <a:alpha val="24000"/>
                </a:schemeClr>
              </a:gs>
              <a:gs pos="100000">
                <a:schemeClr val="accent3">
                  <a:tint val="50000"/>
                  <a:shade val="100000"/>
                  <a:satMod val="350000"/>
                  <a:alpha val="24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29" name="TextBox 28"/>
          <p:cNvSpPr txBox="1">
            <a:spLocks noChangeArrowheads="1"/>
          </p:cNvSpPr>
          <p:nvPr/>
        </p:nvSpPr>
        <p:spPr bwMode="auto">
          <a:xfrm>
            <a:off x="6553200" y="5114925"/>
            <a:ext cx="11747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r>
              <a:rPr lang="en-US" altLang="en-US" sz="2000"/>
              <a:t>Reduce</a:t>
            </a:r>
            <a:r>
              <a:rPr lang="en-US" altLang="en-US" sz="2000" baseline="-25000"/>
              <a:t>3</a:t>
            </a:r>
          </a:p>
        </p:txBody>
      </p:sp>
      <p:sp>
        <p:nvSpPr>
          <p:cNvPr id="30" name="TextBox 29"/>
          <p:cNvSpPr txBox="1">
            <a:spLocks noChangeArrowheads="1"/>
          </p:cNvSpPr>
          <p:nvPr/>
        </p:nvSpPr>
        <p:spPr bwMode="auto">
          <a:xfrm>
            <a:off x="4038600" y="1066800"/>
            <a:ext cx="4876800" cy="95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2800">
                <a:solidFill>
                  <a:srgbClr val="1F497D"/>
                </a:solidFill>
              </a:rPr>
              <a:t>Every group or join operation forms a map-reduce boundary</a:t>
            </a:r>
          </a:p>
        </p:txBody>
      </p:sp>
      <p:sp>
        <p:nvSpPr>
          <p:cNvPr id="31" name="TextBox 30"/>
          <p:cNvSpPr txBox="1">
            <a:spLocks noChangeArrowheads="1"/>
          </p:cNvSpPr>
          <p:nvPr/>
        </p:nvSpPr>
        <p:spPr bwMode="auto">
          <a:xfrm>
            <a:off x="-3175" y="4497388"/>
            <a:ext cx="3508375" cy="138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2800">
                <a:solidFill>
                  <a:srgbClr val="1F497D"/>
                </a:solidFill>
              </a:rPr>
              <a:t>Other operations pipelined into map and reduce phases</a:t>
            </a:r>
          </a:p>
        </p:txBody>
      </p:sp>
    </p:spTree>
    <p:extLst>
      <p:ext uri="{BB962C8B-B14F-4D97-AF65-F5344CB8AC3E}">
        <p14:creationId xmlns:p14="http://schemas.microsoft.com/office/powerpoint/2010/main" val="985718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/>
      <p:bldP spid="20" grpId="0" animBg="1"/>
      <p:bldP spid="21" grpId="0"/>
      <p:bldP spid="22" grpId="0" animBg="1"/>
      <p:bldP spid="23" grpId="0"/>
      <p:bldP spid="24" grpId="0" animBg="1"/>
      <p:bldP spid="25" grpId="0"/>
      <p:bldP spid="26" grpId="0" animBg="1"/>
      <p:bldP spid="27" grpId="0"/>
      <p:bldP spid="28" grpId="0" animBg="1"/>
      <p:bldP spid="29" grpId="0"/>
      <p:bldP spid="30" grpId="0"/>
      <p:bldP spid="3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30480"/>
            <a:ext cx="8686800" cy="1028700"/>
          </a:xfrm>
        </p:spPr>
        <p:txBody>
          <a:bodyPr/>
          <a:lstStyle/>
          <a:p>
            <a:r>
              <a:rPr lang="en-US" dirty="0" smtClean="0"/>
              <a:t>MapReduce Code</a:t>
            </a:r>
            <a:endParaRPr lang="en-US" dirty="0"/>
          </a:p>
        </p:txBody>
      </p:sp>
      <p:graphicFrame>
        <p:nvGraphicFramePr>
          <p:cNvPr id="1026" name="Object 2"/>
          <p:cNvGraphicFramePr>
            <a:graphicFrameLocks noChangeAspect="1"/>
          </p:cNvGraphicFramePr>
          <p:nvPr>
            <p:extLst/>
          </p:nvPr>
        </p:nvGraphicFramePr>
        <p:xfrm>
          <a:off x="26126" y="1143000"/>
          <a:ext cx="9035713" cy="4716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1" name="Document" r:id="rId3" imgW="13716000" imgH="9534144" progId="Word.Document.8">
                  <p:embed/>
                </p:oleObj>
              </mc:Choice>
              <mc:Fallback>
                <p:oleObj name="Document" r:id="rId3" imgW="13716000" imgH="9534144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126" y="1143000"/>
                        <a:ext cx="9035713" cy="4716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0" y="6611938"/>
            <a:ext cx="34290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a-DK" sz="1000" dirty="0">
                <a:solidFill>
                  <a:srgbClr val="000000"/>
                </a:solidFill>
              </a:rPr>
              <a:t>Pig Slides adapted from Olston et al.</a:t>
            </a:r>
          </a:p>
        </p:txBody>
      </p:sp>
    </p:spTree>
    <p:extLst>
      <p:ext uri="{BB962C8B-B14F-4D97-AF65-F5344CB8AC3E}">
        <p14:creationId xmlns:p14="http://schemas.microsoft.com/office/powerpoint/2010/main" val="1287943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Pig Latin Script</a:t>
            </a:r>
            <a:endParaRPr lang="en-US" dirty="0"/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152400" y="2057400"/>
            <a:ext cx="8915400" cy="31393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kern="0" dirty="0">
                <a:solidFill>
                  <a:srgbClr val="333399"/>
                </a:solidFill>
                <a:latin typeface="Courier" pitchFamily="-112" charset="0"/>
              </a:rPr>
              <a:t>Visits</a:t>
            </a:r>
            <a:r>
              <a:rPr lang="en-US" kern="0" dirty="0">
                <a:solidFill>
                  <a:sysClr val="windowText" lastClr="000000"/>
                </a:solidFill>
                <a:latin typeface="Courier" pitchFamily="-112" charset="0"/>
              </a:rPr>
              <a:t> = </a:t>
            </a:r>
            <a:r>
              <a:rPr lang="en-US" b="1" kern="0" dirty="0">
                <a:solidFill>
                  <a:sysClr val="windowText" lastClr="000000"/>
                </a:solidFill>
                <a:latin typeface="Courier" pitchFamily="-112" charset="0"/>
              </a:rPr>
              <a:t>load</a:t>
            </a:r>
            <a:r>
              <a:rPr lang="en-US" kern="0" dirty="0">
                <a:solidFill>
                  <a:sysClr val="windowText" lastClr="000000"/>
                </a:solidFill>
                <a:latin typeface="Courier" pitchFamily="-112" charset="0"/>
              </a:rPr>
              <a:t>    </a:t>
            </a:r>
            <a:r>
              <a:rPr lang="en-US" kern="0" dirty="0">
                <a:solidFill>
                  <a:srgbClr val="007200"/>
                </a:solidFill>
                <a:latin typeface="Courier" pitchFamily="-112" charset="0"/>
              </a:rPr>
              <a:t>‘/data/visits’</a:t>
            </a:r>
            <a:r>
              <a:rPr lang="en-US" kern="0" dirty="0">
                <a:solidFill>
                  <a:sysClr val="windowText" lastClr="000000"/>
                </a:solidFill>
                <a:latin typeface="Courier" pitchFamily="-112" charset="0"/>
              </a:rPr>
              <a:t> as (</a:t>
            </a:r>
            <a:r>
              <a:rPr lang="en-US" kern="0" dirty="0">
                <a:solidFill>
                  <a:srgbClr val="333399"/>
                </a:solidFill>
                <a:latin typeface="Courier" pitchFamily="-112" charset="0"/>
              </a:rPr>
              <a:t>user</a:t>
            </a:r>
            <a:r>
              <a:rPr lang="en-US" kern="0" dirty="0">
                <a:solidFill>
                  <a:sysClr val="windowText" lastClr="000000"/>
                </a:solidFill>
                <a:latin typeface="Courier" pitchFamily="-112" charset="0"/>
              </a:rPr>
              <a:t>, </a:t>
            </a:r>
            <a:r>
              <a:rPr lang="en-US" kern="0" dirty="0" err="1">
                <a:solidFill>
                  <a:srgbClr val="333399"/>
                </a:solidFill>
                <a:latin typeface="Courier" pitchFamily="-112" charset="0"/>
              </a:rPr>
              <a:t>url</a:t>
            </a:r>
            <a:r>
              <a:rPr lang="en-US" kern="0" dirty="0">
                <a:solidFill>
                  <a:sysClr val="windowText" lastClr="000000"/>
                </a:solidFill>
                <a:latin typeface="Courier" pitchFamily="-112" charset="0"/>
              </a:rPr>
              <a:t>, </a:t>
            </a:r>
            <a:r>
              <a:rPr lang="en-US" kern="0" dirty="0">
                <a:solidFill>
                  <a:srgbClr val="333399"/>
                </a:solidFill>
                <a:latin typeface="Courier" pitchFamily="-112" charset="0"/>
              </a:rPr>
              <a:t>time</a:t>
            </a:r>
            <a:r>
              <a:rPr lang="en-US" kern="0" dirty="0">
                <a:solidFill>
                  <a:sysClr val="windowText" lastClr="000000"/>
                </a:solidFill>
                <a:latin typeface="Courier" pitchFamily="-112" charset="0"/>
              </a:rPr>
              <a:t>);</a:t>
            </a:r>
          </a:p>
          <a:p>
            <a:pPr>
              <a:defRPr/>
            </a:pPr>
            <a:r>
              <a:rPr lang="en-US" kern="0" dirty="0">
                <a:solidFill>
                  <a:srgbClr val="333399"/>
                </a:solidFill>
                <a:latin typeface="Courier" pitchFamily="-112" charset="0"/>
              </a:rPr>
              <a:t>Visits</a:t>
            </a:r>
            <a:r>
              <a:rPr lang="en-US" kern="0" dirty="0">
                <a:solidFill>
                  <a:sysClr val="windowText" lastClr="000000"/>
                </a:solidFill>
                <a:latin typeface="Courier" pitchFamily="-112" charset="0"/>
              </a:rPr>
              <a:t> = </a:t>
            </a:r>
            <a:r>
              <a:rPr lang="en-US" b="1" kern="0" dirty="0" err="1">
                <a:solidFill>
                  <a:sysClr val="windowText" lastClr="000000"/>
                </a:solidFill>
                <a:latin typeface="Courier" pitchFamily="-112" charset="0"/>
              </a:rPr>
              <a:t>foreach</a:t>
            </a:r>
            <a:r>
              <a:rPr lang="en-US" kern="0" dirty="0">
                <a:solidFill>
                  <a:sysClr val="windowText" lastClr="000000"/>
                </a:solidFill>
                <a:latin typeface="Courier" pitchFamily="-112" charset="0"/>
              </a:rPr>
              <a:t> </a:t>
            </a:r>
            <a:r>
              <a:rPr lang="en-US" kern="0" dirty="0">
                <a:solidFill>
                  <a:srgbClr val="333399"/>
                </a:solidFill>
                <a:latin typeface="Courier" pitchFamily="-112" charset="0"/>
              </a:rPr>
              <a:t>Visits</a:t>
            </a:r>
            <a:r>
              <a:rPr lang="en-US" kern="0" dirty="0">
                <a:solidFill>
                  <a:sysClr val="windowText" lastClr="000000"/>
                </a:solidFill>
                <a:latin typeface="Courier" pitchFamily="-112" charset="0"/>
              </a:rPr>
              <a:t> generate </a:t>
            </a:r>
            <a:r>
              <a:rPr lang="en-US" kern="0" dirty="0">
                <a:solidFill>
                  <a:srgbClr val="333399"/>
                </a:solidFill>
                <a:latin typeface="Courier" pitchFamily="-112" charset="0"/>
              </a:rPr>
              <a:t>user</a:t>
            </a:r>
            <a:r>
              <a:rPr lang="en-US" kern="0" dirty="0">
                <a:solidFill>
                  <a:sysClr val="windowText" lastClr="000000"/>
                </a:solidFill>
                <a:latin typeface="Courier" pitchFamily="-112" charset="0"/>
              </a:rPr>
              <a:t>, </a:t>
            </a:r>
            <a:r>
              <a:rPr lang="en-US" kern="0" dirty="0" err="1">
                <a:solidFill>
                  <a:srgbClr val="A30000"/>
                </a:solidFill>
                <a:latin typeface="Courier" pitchFamily="-112" charset="0"/>
              </a:rPr>
              <a:t>Canonicalize</a:t>
            </a:r>
            <a:r>
              <a:rPr lang="en-US" kern="0" dirty="0">
                <a:solidFill>
                  <a:srgbClr val="A30000"/>
                </a:solidFill>
                <a:latin typeface="Courier" pitchFamily="-112" charset="0"/>
              </a:rPr>
              <a:t>(</a:t>
            </a:r>
            <a:r>
              <a:rPr lang="en-US" kern="0" dirty="0" err="1">
                <a:solidFill>
                  <a:srgbClr val="333399"/>
                </a:solidFill>
                <a:latin typeface="Courier" pitchFamily="-112" charset="0"/>
              </a:rPr>
              <a:t>url</a:t>
            </a:r>
            <a:r>
              <a:rPr lang="en-US" kern="0" dirty="0">
                <a:solidFill>
                  <a:srgbClr val="A30000"/>
                </a:solidFill>
                <a:latin typeface="Courier" pitchFamily="-112" charset="0"/>
              </a:rPr>
              <a:t>)</a:t>
            </a:r>
            <a:r>
              <a:rPr lang="en-US" kern="0" dirty="0">
                <a:solidFill>
                  <a:sysClr val="windowText" lastClr="000000"/>
                </a:solidFill>
                <a:latin typeface="Courier" pitchFamily="-112" charset="0"/>
              </a:rPr>
              <a:t>, </a:t>
            </a:r>
            <a:r>
              <a:rPr lang="en-US" kern="0" dirty="0">
                <a:solidFill>
                  <a:srgbClr val="333399"/>
                </a:solidFill>
                <a:latin typeface="Courier" pitchFamily="-112" charset="0"/>
              </a:rPr>
              <a:t>time</a:t>
            </a:r>
            <a:r>
              <a:rPr lang="en-US" kern="0" dirty="0">
                <a:solidFill>
                  <a:sysClr val="windowText" lastClr="000000"/>
                </a:solidFill>
                <a:latin typeface="Courier" pitchFamily="-112" charset="0"/>
              </a:rPr>
              <a:t>;</a:t>
            </a:r>
          </a:p>
          <a:p>
            <a:pPr>
              <a:defRPr/>
            </a:pPr>
            <a:endParaRPr lang="en-US" kern="0" dirty="0">
              <a:solidFill>
                <a:sysClr val="windowText" lastClr="000000"/>
              </a:solidFill>
              <a:latin typeface="Courier" pitchFamily="-112" charset="0"/>
            </a:endParaRPr>
          </a:p>
          <a:p>
            <a:pPr>
              <a:defRPr/>
            </a:pPr>
            <a:r>
              <a:rPr lang="en-US" kern="0" dirty="0">
                <a:solidFill>
                  <a:srgbClr val="333399"/>
                </a:solidFill>
                <a:latin typeface="Courier" pitchFamily="-112" charset="0"/>
              </a:rPr>
              <a:t>Pages</a:t>
            </a:r>
            <a:r>
              <a:rPr lang="en-US" kern="0" dirty="0">
                <a:solidFill>
                  <a:sysClr val="windowText" lastClr="000000"/>
                </a:solidFill>
                <a:latin typeface="Courier" pitchFamily="-112" charset="0"/>
              </a:rPr>
              <a:t> = </a:t>
            </a:r>
            <a:r>
              <a:rPr lang="en-US" b="1" kern="0" dirty="0">
                <a:solidFill>
                  <a:sysClr val="windowText" lastClr="000000"/>
                </a:solidFill>
                <a:latin typeface="Courier" pitchFamily="-112" charset="0"/>
              </a:rPr>
              <a:t>load   </a:t>
            </a:r>
            <a:r>
              <a:rPr lang="en-US" kern="0" dirty="0">
                <a:solidFill>
                  <a:sysClr val="windowText" lastClr="000000"/>
                </a:solidFill>
                <a:latin typeface="Courier" pitchFamily="-112" charset="0"/>
              </a:rPr>
              <a:t> </a:t>
            </a:r>
            <a:r>
              <a:rPr lang="en-US" kern="0" dirty="0">
                <a:solidFill>
                  <a:srgbClr val="007200"/>
                </a:solidFill>
                <a:latin typeface="Courier" pitchFamily="-112" charset="0"/>
              </a:rPr>
              <a:t>‘/data/pages’</a:t>
            </a:r>
            <a:r>
              <a:rPr lang="en-US" kern="0" dirty="0">
                <a:solidFill>
                  <a:sysClr val="windowText" lastClr="000000"/>
                </a:solidFill>
                <a:latin typeface="Courier" pitchFamily="-112" charset="0"/>
              </a:rPr>
              <a:t> as (</a:t>
            </a:r>
            <a:r>
              <a:rPr lang="en-US" kern="0" dirty="0" err="1">
                <a:solidFill>
                  <a:srgbClr val="333399"/>
                </a:solidFill>
                <a:latin typeface="Courier" pitchFamily="-112" charset="0"/>
              </a:rPr>
              <a:t>url</a:t>
            </a:r>
            <a:r>
              <a:rPr lang="en-US" kern="0" dirty="0">
                <a:solidFill>
                  <a:sysClr val="windowText" lastClr="000000"/>
                </a:solidFill>
                <a:latin typeface="Courier" pitchFamily="-112" charset="0"/>
              </a:rPr>
              <a:t>, </a:t>
            </a:r>
            <a:r>
              <a:rPr lang="en-US" kern="0" dirty="0" err="1">
                <a:solidFill>
                  <a:srgbClr val="333399"/>
                </a:solidFill>
                <a:latin typeface="Courier" pitchFamily="-112" charset="0"/>
              </a:rPr>
              <a:t>pagerank</a:t>
            </a:r>
            <a:r>
              <a:rPr lang="en-US" kern="0" dirty="0">
                <a:solidFill>
                  <a:sysClr val="windowText" lastClr="000000"/>
                </a:solidFill>
                <a:latin typeface="Courier" pitchFamily="-112" charset="0"/>
              </a:rPr>
              <a:t>);</a:t>
            </a:r>
          </a:p>
          <a:p>
            <a:pPr>
              <a:defRPr/>
            </a:pPr>
            <a:endParaRPr lang="en-US" kern="0" dirty="0">
              <a:solidFill>
                <a:sysClr val="windowText" lastClr="000000"/>
              </a:solidFill>
              <a:latin typeface="Courier" pitchFamily="-112" charset="0"/>
            </a:endParaRPr>
          </a:p>
          <a:p>
            <a:pPr>
              <a:defRPr/>
            </a:pPr>
            <a:r>
              <a:rPr lang="en-US" kern="0" dirty="0">
                <a:solidFill>
                  <a:srgbClr val="333399"/>
                </a:solidFill>
                <a:latin typeface="Courier" pitchFamily="-112" charset="0"/>
              </a:rPr>
              <a:t>VP</a:t>
            </a:r>
            <a:r>
              <a:rPr lang="en-US" kern="0" dirty="0">
                <a:solidFill>
                  <a:sysClr val="windowText" lastClr="000000"/>
                </a:solidFill>
                <a:latin typeface="Courier" pitchFamily="-112" charset="0"/>
              </a:rPr>
              <a:t> = </a:t>
            </a:r>
            <a:r>
              <a:rPr lang="en-US" b="1" kern="0" dirty="0">
                <a:solidFill>
                  <a:sysClr val="windowText" lastClr="000000"/>
                </a:solidFill>
                <a:latin typeface="Courier" pitchFamily="-112" charset="0"/>
              </a:rPr>
              <a:t>join   </a:t>
            </a:r>
            <a:r>
              <a:rPr lang="en-US" kern="0" dirty="0">
                <a:solidFill>
                  <a:sysClr val="windowText" lastClr="000000"/>
                </a:solidFill>
                <a:latin typeface="Courier" pitchFamily="-112" charset="0"/>
              </a:rPr>
              <a:t> </a:t>
            </a:r>
            <a:r>
              <a:rPr lang="en-US" kern="0" dirty="0">
                <a:solidFill>
                  <a:srgbClr val="333399"/>
                </a:solidFill>
                <a:latin typeface="Courier" pitchFamily="-112" charset="0"/>
              </a:rPr>
              <a:t>Visits</a:t>
            </a:r>
            <a:r>
              <a:rPr lang="en-US" kern="0" dirty="0">
                <a:solidFill>
                  <a:sysClr val="windowText" lastClr="000000"/>
                </a:solidFill>
                <a:latin typeface="Courier" pitchFamily="-112" charset="0"/>
              </a:rPr>
              <a:t> by </a:t>
            </a:r>
            <a:r>
              <a:rPr lang="en-US" kern="0" dirty="0" err="1">
                <a:solidFill>
                  <a:srgbClr val="333399"/>
                </a:solidFill>
                <a:latin typeface="Courier" pitchFamily="-112" charset="0"/>
              </a:rPr>
              <a:t>url</a:t>
            </a:r>
            <a:r>
              <a:rPr lang="en-US" kern="0" dirty="0">
                <a:solidFill>
                  <a:sysClr val="windowText" lastClr="000000"/>
                </a:solidFill>
                <a:latin typeface="Courier" pitchFamily="-112" charset="0"/>
              </a:rPr>
              <a:t>, </a:t>
            </a:r>
            <a:r>
              <a:rPr lang="en-US" kern="0" dirty="0">
                <a:solidFill>
                  <a:srgbClr val="333399"/>
                </a:solidFill>
                <a:latin typeface="Courier" pitchFamily="-112" charset="0"/>
              </a:rPr>
              <a:t>Pages</a:t>
            </a:r>
            <a:r>
              <a:rPr lang="en-US" kern="0" dirty="0">
                <a:solidFill>
                  <a:sysClr val="windowText" lastClr="000000"/>
                </a:solidFill>
                <a:latin typeface="Courier" pitchFamily="-112" charset="0"/>
              </a:rPr>
              <a:t> by </a:t>
            </a:r>
            <a:r>
              <a:rPr lang="en-US" kern="0" dirty="0" err="1">
                <a:solidFill>
                  <a:srgbClr val="333399"/>
                </a:solidFill>
                <a:latin typeface="Courier" pitchFamily="-112" charset="0"/>
              </a:rPr>
              <a:t>url</a:t>
            </a:r>
            <a:r>
              <a:rPr lang="en-US" kern="0" dirty="0">
                <a:solidFill>
                  <a:sysClr val="windowText" lastClr="000000"/>
                </a:solidFill>
                <a:latin typeface="Courier" pitchFamily="-112" charset="0"/>
              </a:rPr>
              <a:t>;</a:t>
            </a:r>
          </a:p>
          <a:p>
            <a:pPr>
              <a:defRPr/>
            </a:pPr>
            <a:r>
              <a:rPr lang="en-US" kern="0" dirty="0" err="1">
                <a:solidFill>
                  <a:srgbClr val="333399"/>
                </a:solidFill>
                <a:latin typeface="Courier" pitchFamily="-112" charset="0"/>
              </a:rPr>
              <a:t>UserVisits</a:t>
            </a:r>
            <a:r>
              <a:rPr lang="en-US" kern="0" dirty="0">
                <a:solidFill>
                  <a:sysClr val="windowText" lastClr="000000"/>
                </a:solidFill>
                <a:latin typeface="Courier" pitchFamily="-112" charset="0"/>
              </a:rPr>
              <a:t> = </a:t>
            </a:r>
            <a:r>
              <a:rPr lang="en-US" b="1" kern="0" dirty="0">
                <a:solidFill>
                  <a:sysClr val="windowText" lastClr="000000"/>
                </a:solidFill>
                <a:latin typeface="Courier" pitchFamily="-112" charset="0"/>
              </a:rPr>
              <a:t>group</a:t>
            </a:r>
            <a:r>
              <a:rPr lang="en-US" kern="0" dirty="0">
                <a:solidFill>
                  <a:sysClr val="windowText" lastClr="000000"/>
                </a:solidFill>
                <a:latin typeface="Courier" pitchFamily="-112" charset="0"/>
              </a:rPr>
              <a:t>   </a:t>
            </a:r>
            <a:r>
              <a:rPr lang="en-US" kern="0" dirty="0">
                <a:solidFill>
                  <a:srgbClr val="333399"/>
                </a:solidFill>
                <a:latin typeface="Courier" pitchFamily="-112" charset="0"/>
              </a:rPr>
              <a:t>VP</a:t>
            </a:r>
            <a:r>
              <a:rPr lang="en-US" kern="0" dirty="0">
                <a:solidFill>
                  <a:sysClr val="windowText" lastClr="000000"/>
                </a:solidFill>
                <a:latin typeface="Courier" pitchFamily="-112" charset="0"/>
              </a:rPr>
              <a:t> by </a:t>
            </a:r>
            <a:r>
              <a:rPr lang="en-US" kern="0" dirty="0">
                <a:solidFill>
                  <a:srgbClr val="333399"/>
                </a:solidFill>
                <a:latin typeface="Courier" pitchFamily="-112" charset="0"/>
              </a:rPr>
              <a:t>user</a:t>
            </a:r>
            <a:r>
              <a:rPr lang="en-US" kern="0" dirty="0">
                <a:solidFill>
                  <a:sysClr val="windowText" lastClr="000000"/>
                </a:solidFill>
                <a:latin typeface="Courier" pitchFamily="-112" charset="0"/>
              </a:rPr>
              <a:t>;</a:t>
            </a:r>
          </a:p>
          <a:p>
            <a:pPr>
              <a:defRPr/>
            </a:pPr>
            <a:r>
              <a:rPr lang="en-US" kern="0" dirty="0" err="1">
                <a:solidFill>
                  <a:srgbClr val="333399"/>
                </a:solidFill>
                <a:latin typeface="Courier" pitchFamily="-112" charset="0"/>
              </a:rPr>
              <a:t>UserPageranks</a:t>
            </a:r>
            <a:r>
              <a:rPr lang="en-US" kern="0" dirty="0">
                <a:solidFill>
                  <a:sysClr val="windowText" lastClr="000000"/>
                </a:solidFill>
                <a:latin typeface="Courier" pitchFamily="-112" charset="0"/>
              </a:rPr>
              <a:t> = </a:t>
            </a:r>
            <a:r>
              <a:rPr lang="en-US" b="1" kern="0" dirty="0" err="1">
                <a:solidFill>
                  <a:sysClr val="windowText" lastClr="000000"/>
                </a:solidFill>
                <a:latin typeface="Courier" pitchFamily="-112" charset="0"/>
              </a:rPr>
              <a:t>foreach</a:t>
            </a:r>
            <a:r>
              <a:rPr lang="en-US" kern="0" dirty="0">
                <a:solidFill>
                  <a:sysClr val="windowText" lastClr="000000"/>
                </a:solidFill>
                <a:latin typeface="Courier" pitchFamily="-112" charset="0"/>
              </a:rPr>
              <a:t> </a:t>
            </a:r>
            <a:r>
              <a:rPr lang="en-US" kern="0" dirty="0" err="1">
                <a:solidFill>
                  <a:srgbClr val="333399"/>
                </a:solidFill>
                <a:latin typeface="Courier" pitchFamily="-112" charset="0"/>
              </a:rPr>
              <a:t>UserVisits</a:t>
            </a:r>
            <a:r>
              <a:rPr lang="en-US" kern="0" dirty="0">
                <a:solidFill>
                  <a:sysClr val="windowText" lastClr="000000"/>
                </a:solidFill>
                <a:latin typeface="Courier" pitchFamily="-112" charset="0"/>
              </a:rPr>
              <a:t> generate </a:t>
            </a:r>
            <a:r>
              <a:rPr lang="en-US" kern="0" dirty="0">
                <a:solidFill>
                  <a:srgbClr val="333399"/>
                </a:solidFill>
                <a:latin typeface="Courier" pitchFamily="-112" charset="0"/>
              </a:rPr>
              <a:t>user</a:t>
            </a:r>
            <a:r>
              <a:rPr lang="en-US" kern="0" dirty="0">
                <a:solidFill>
                  <a:sysClr val="windowText" lastClr="000000"/>
                </a:solidFill>
                <a:latin typeface="Courier" pitchFamily="-112" charset="0"/>
              </a:rPr>
              <a:t>, </a:t>
            </a:r>
            <a:r>
              <a:rPr lang="en-US" kern="0" dirty="0">
                <a:solidFill>
                  <a:srgbClr val="A30000"/>
                </a:solidFill>
                <a:latin typeface="Courier" pitchFamily="-112" charset="0"/>
              </a:rPr>
              <a:t>AVG(</a:t>
            </a:r>
            <a:r>
              <a:rPr lang="en-US" kern="0" dirty="0" err="1">
                <a:solidFill>
                  <a:srgbClr val="333399"/>
                </a:solidFill>
                <a:latin typeface="Courier" pitchFamily="-112" charset="0"/>
              </a:rPr>
              <a:t>VP</a:t>
            </a:r>
            <a:r>
              <a:rPr lang="en-US" kern="0" dirty="0" err="1">
                <a:solidFill>
                  <a:sysClr val="windowText" lastClr="000000"/>
                </a:solidFill>
                <a:latin typeface="Courier" pitchFamily="-112" charset="0"/>
              </a:rPr>
              <a:t>.</a:t>
            </a:r>
            <a:r>
              <a:rPr lang="en-US" kern="0" dirty="0" err="1">
                <a:solidFill>
                  <a:srgbClr val="333399"/>
                </a:solidFill>
                <a:latin typeface="Courier" pitchFamily="-112" charset="0"/>
              </a:rPr>
              <a:t>pagerank</a:t>
            </a:r>
            <a:r>
              <a:rPr lang="en-US" kern="0" dirty="0">
                <a:solidFill>
                  <a:srgbClr val="A30000"/>
                </a:solidFill>
                <a:latin typeface="Courier" pitchFamily="-112" charset="0"/>
              </a:rPr>
              <a:t>)</a:t>
            </a:r>
            <a:r>
              <a:rPr lang="en-US" kern="0" dirty="0">
                <a:solidFill>
                  <a:sysClr val="windowText" lastClr="000000"/>
                </a:solidFill>
                <a:latin typeface="Courier" pitchFamily="-112" charset="0"/>
              </a:rPr>
              <a:t> as </a:t>
            </a:r>
            <a:r>
              <a:rPr lang="en-US" kern="0" dirty="0" err="1">
                <a:solidFill>
                  <a:srgbClr val="333399"/>
                </a:solidFill>
                <a:latin typeface="Courier" pitchFamily="-112" charset="0"/>
              </a:rPr>
              <a:t>avgpr</a:t>
            </a:r>
            <a:r>
              <a:rPr lang="en-US" kern="0" dirty="0">
                <a:solidFill>
                  <a:sysClr val="windowText" lastClr="000000"/>
                </a:solidFill>
                <a:latin typeface="Courier" pitchFamily="-112" charset="0"/>
              </a:rPr>
              <a:t>;</a:t>
            </a:r>
          </a:p>
          <a:p>
            <a:pPr>
              <a:defRPr/>
            </a:pPr>
            <a:r>
              <a:rPr lang="en-US" kern="0" dirty="0" err="1">
                <a:solidFill>
                  <a:srgbClr val="333399"/>
                </a:solidFill>
                <a:latin typeface="Courier" pitchFamily="-112" charset="0"/>
              </a:rPr>
              <a:t>GoodUsers</a:t>
            </a:r>
            <a:r>
              <a:rPr lang="en-US" kern="0" dirty="0">
                <a:solidFill>
                  <a:sysClr val="windowText" lastClr="000000"/>
                </a:solidFill>
                <a:latin typeface="Courier" pitchFamily="-112" charset="0"/>
              </a:rPr>
              <a:t> = </a:t>
            </a:r>
            <a:r>
              <a:rPr lang="en-US" b="1" kern="0" dirty="0">
                <a:solidFill>
                  <a:sysClr val="windowText" lastClr="000000"/>
                </a:solidFill>
                <a:latin typeface="Courier" pitchFamily="-112" charset="0"/>
              </a:rPr>
              <a:t>filter</a:t>
            </a:r>
            <a:r>
              <a:rPr lang="en-US" kern="0" dirty="0">
                <a:solidFill>
                  <a:sysClr val="windowText" lastClr="000000"/>
                </a:solidFill>
                <a:latin typeface="Courier" pitchFamily="-112" charset="0"/>
              </a:rPr>
              <a:t>  </a:t>
            </a:r>
            <a:r>
              <a:rPr lang="en-US" kern="0" dirty="0" err="1">
                <a:solidFill>
                  <a:srgbClr val="333399"/>
                </a:solidFill>
                <a:latin typeface="Courier" pitchFamily="-112" charset="0"/>
              </a:rPr>
              <a:t>UserPageranks</a:t>
            </a:r>
            <a:r>
              <a:rPr lang="en-US" kern="0" dirty="0">
                <a:solidFill>
                  <a:sysClr val="windowText" lastClr="000000"/>
                </a:solidFill>
                <a:latin typeface="Courier" pitchFamily="-112" charset="0"/>
              </a:rPr>
              <a:t> by </a:t>
            </a:r>
            <a:r>
              <a:rPr lang="en-US" kern="0" dirty="0" err="1">
                <a:solidFill>
                  <a:srgbClr val="333399"/>
                </a:solidFill>
                <a:latin typeface="Courier" pitchFamily="-112" charset="0"/>
              </a:rPr>
              <a:t>avgpr</a:t>
            </a:r>
            <a:r>
              <a:rPr lang="en-US" kern="0" dirty="0">
                <a:solidFill>
                  <a:sysClr val="windowText" lastClr="000000"/>
                </a:solidFill>
                <a:latin typeface="Courier" pitchFamily="-112" charset="0"/>
              </a:rPr>
              <a:t> &gt; </a:t>
            </a:r>
            <a:r>
              <a:rPr lang="en-US" kern="0" dirty="0">
                <a:solidFill>
                  <a:srgbClr val="007200"/>
                </a:solidFill>
                <a:latin typeface="Courier" pitchFamily="-112" charset="0"/>
              </a:rPr>
              <a:t>‘0.5’</a:t>
            </a:r>
            <a:r>
              <a:rPr lang="en-US" kern="0" dirty="0">
                <a:solidFill>
                  <a:sysClr val="windowText" lastClr="000000"/>
                </a:solidFill>
                <a:latin typeface="Courier" pitchFamily="-112" charset="0"/>
              </a:rPr>
              <a:t>;</a:t>
            </a:r>
          </a:p>
          <a:p>
            <a:pPr>
              <a:defRPr/>
            </a:pPr>
            <a:endParaRPr lang="en-US" kern="0" dirty="0">
              <a:solidFill>
                <a:sysClr val="windowText" lastClr="000000"/>
              </a:solidFill>
              <a:latin typeface="Courier" pitchFamily="-112" charset="0"/>
            </a:endParaRPr>
          </a:p>
          <a:p>
            <a:pPr>
              <a:defRPr/>
            </a:pPr>
            <a:r>
              <a:rPr lang="en-US" b="1" kern="0" dirty="0">
                <a:solidFill>
                  <a:sysClr val="windowText" lastClr="000000"/>
                </a:solidFill>
                <a:latin typeface="Courier" pitchFamily="-112" charset="0"/>
              </a:rPr>
              <a:t>store</a:t>
            </a:r>
            <a:r>
              <a:rPr lang="en-US" kern="0" dirty="0">
                <a:solidFill>
                  <a:sysClr val="windowText" lastClr="000000"/>
                </a:solidFill>
                <a:latin typeface="Courier" pitchFamily="-112" charset="0"/>
              </a:rPr>
              <a:t>   </a:t>
            </a:r>
            <a:r>
              <a:rPr lang="en-US" kern="0" dirty="0" err="1">
                <a:solidFill>
                  <a:srgbClr val="333399"/>
                </a:solidFill>
                <a:latin typeface="Courier" pitchFamily="-112" charset="0"/>
              </a:rPr>
              <a:t>GoodUsers</a:t>
            </a:r>
            <a:r>
              <a:rPr lang="en-US" kern="0" dirty="0">
                <a:solidFill>
                  <a:sysClr val="windowText" lastClr="000000"/>
                </a:solidFill>
                <a:latin typeface="Courier" pitchFamily="-112" charset="0"/>
              </a:rPr>
              <a:t> into </a:t>
            </a:r>
            <a:r>
              <a:rPr lang="en-US" kern="0" dirty="0">
                <a:solidFill>
                  <a:srgbClr val="007200"/>
                </a:solidFill>
                <a:latin typeface="Courier" pitchFamily="-112" charset="0"/>
              </a:rPr>
              <a:t>'/data/</a:t>
            </a:r>
            <a:r>
              <a:rPr lang="en-US" kern="0" dirty="0" err="1">
                <a:solidFill>
                  <a:srgbClr val="007200"/>
                </a:solidFill>
                <a:latin typeface="Courier" pitchFamily="-112" charset="0"/>
              </a:rPr>
              <a:t>good_users</a:t>
            </a:r>
            <a:r>
              <a:rPr lang="en-US" kern="0" dirty="0">
                <a:solidFill>
                  <a:srgbClr val="007200"/>
                </a:solidFill>
                <a:latin typeface="Courier" pitchFamily="-112" charset="0"/>
              </a:rPr>
              <a:t>'</a:t>
            </a:r>
            <a:r>
              <a:rPr lang="en-US" kern="0" dirty="0">
                <a:solidFill>
                  <a:sysClr val="windowText" lastClr="000000"/>
                </a:solidFill>
                <a:latin typeface="Courier" pitchFamily="-112" charset="0"/>
              </a:rPr>
              <a:t>;</a:t>
            </a:r>
          </a:p>
        </p:txBody>
      </p:sp>
      <p:sp>
        <p:nvSpPr>
          <p:cNvPr id="5" name="TextBox 3"/>
          <p:cNvSpPr txBox="1">
            <a:spLocks noChangeArrowheads="1"/>
          </p:cNvSpPr>
          <p:nvPr/>
        </p:nvSpPr>
        <p:spPr bwMode="auto">
          <a:xfrm>
            <a:off x="0" y="6611938"/>
            <a:ext cx="34290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a-DK" sz="1000" dirty="0">
                <a:solidFill>
                  <a:srgbClr val="000000"/>
                </a:solidFill>
              </a:rPr>
              <a:t>Pig Slides adapted from Olston et al.</a:t>
            </a:r>
          </a:p>
        </p:txBody>
      </p:sp>
    </p:spTree>
    <p:extLst>
      <p:ext uri="{BB962C8B-B14F-4D97-AF65-F5344CB8AC3E}">
        <p14:creationId xmlns:p14="http://schemas.microsoft.com/office/powerpoint/2010/main" val="1970776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 vs. Pig Latin</a:t>
            </a:r>
            <a:endParaRPr lang="en-US" dirty="0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/>
        </p:nvGraphicFramePr>
        <p:xfrm>
          <a:off x="434975" y="1908175"/>
          <a:ext cx="3886200" cy="2851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032" name="Worksheet" r:id="rId3" imgW="9576816" imgH="7022592" progId="Excel.Sheet.8">
                  <p:embed/>
                </p:oleObj>
              </mc:Choice>
              <mc:Fallback>
                <p:oleObj name="Worksheet" r:id="rId3" imgW="9576816" imgH="7022592" progId="Excel.Shee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975" y="1908175"/>
                        <a:ext cx="3886200" cy="2851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accent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 Box 7"/>
          <p:cNvSpPr txBox="1">
            <a:spLocks noChangeArrowheads="1"/>
          </p:cNvSpPr>
          <p:nvPr/>
        </p:nvSpPr>
        <p:spPr bwMode="auto">
          <a:xfrm>
            <a:off x="1273175" y="1487488"/>
            <a:ext cx="2519363" cy="369887"/>
          </a:xfrm>
          <a:prstGeom prst="rect">
            <a:avLst/>
          </a:prstGeom>
          <a:ln>
            <a:noFill/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rgbClr val="000000"/>
                </a:solidFill>
              </a:rPr>
              <a:t>1/20 the lines of code</a:t>
            </a:r>
          </a:p>
        </p:txBody>
      </p:sp>
      <p:graphicFrame>
        <p:nvGraphicFramePr>
          <p:cNvPr id="5" name="Object 3"/>
          <p:cNvGraphicFramePr>
            <a:graphicFrameLocks noChangeAspect="1"/>
          </p:cNvGraphicFramePr>
          <p:nvPr/>
        </p:nvGraphicFramePr>
        <p:xfrm>
          <a:off x="4702175" y="1908175"/>
          <a:ext cx="3886200" cy="2849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033" name="Worksheet" r:id="rId5" imgW="9576816" imgH="7022592" progId="Excel.Sheet.8">
                  <p:embed/>
                </p:oleObj>
              </mc:Choice>
              <mc:Fallback>
                <p:oleObj name="Worksheet" r:id="rId5" imgW="9576816" imgH="7022592" progId="Excel.Shee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02175" y="1908175"/>
                        <a:ext cx="3886200" cy="2849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accent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 Box 10"/>
          <p:cNvSpPr txBox="1">
            <a:spLocks noChangeArrowheads="1"/>
          </p:cNvSpPr>
          <p:nvPr/>
        </p:nvSpPr>
        <p:spPr bwMode="auto">
          <a:xfrm>
            <a:off x="5616575" y="1487488"/>
            <a:ext cx="3070225" cy="369887"/>
          </a:xfrm>
          <a:prstGeom prst="rect">
            <a:avLst/>
          </a:prstGeom>
          <a:ln>
            <a:noFill/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>
                <a:solidFill>
                  <a:srgbClr val="000000"/>
                </a:solidFill>
              </a:rPr>
              <a:t>1/16 the development time</a:t>
            </a:r>
          </a:p>
        </p:txBody>
      </p:sp>
      <p:sp>
        <p:nvSpPr>
          <p:cNvPr id="7" name="Text Box 11"/>
          <p:cNvSpPr txBox="1">
            <a:spLocks noChangeArrowheads="1"/>
          </p:cNvSpPr>
          <p:nvPr/>
        </p:nvSpPr>
        <p:spPr bwMode="auto">
          <a:xfrm>
            <a:off x="2133600" y="5650468"/>
            <a:ext cx="4648200" cy="369332"/>
          </a:xfrm>
          <a:prstGeom prst="rect">
            <a:avLst/>
          </a:prstGeom>
          <a:ln>
            <a:noFill/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rgbClr val="000000"/>
                </a:solidFill>
              </a:rPr>
              <a:t>Performance on par with raw Hadoop!</a:t>
            </a:r>
          </a:p>
        </p:txBody>
      </p:sp>
      <p:sp>
        <p:nvSpPr>
          <p:cNvPr id="8" name="TextBox 3"/>
          <p:cNvSpPr txBox="1">
            <a:spLocks noChangeArrowheads="1"/>
          </p:cNvSpPr>
          <p:nvPr/>
        </p:nvSpPr>
        <p:spPr bwMode="auto">
          <a:xfrm>
            <a:off x="0" y="6611938"/>
            <a:ext cx="34290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a-DK" sz="1000" dirty="0">
                <a:solidFill>
                  <a:srgbClr val="000000"/>
                </a:solidFill>
              </a:rPr>
              <a:t>Pig Slides adapted from Olston et al.</a:t>
            </a:r>
          </a:p>
        </p:txBody>
      </p:sp>
    </p:spTree>
    <p:extLst>
      <p:ext uri="{BB962C8B-B14F-4D97-AF65-F5344CB8AC3E}">
        <p14:creationId xmlns:p14="http://schemas.microsoft.com/office/powerpoint/2010/main" val="55822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Example Data Analysis Task</a:t>
            </a:r>
          </a:p>
        </p:txBody>
      </p:sp>
      <p:graphicFrame>
        <p:nvGraphicFramePr>
          <p:cNvPr id="21507" name="Group 3"/>
          <p:cNvGraphicFramePr>
            <a:graphicFrameLocks noGrp="1"/>
          </p:cNvGraphicFramePr>
          <p:nvPr/>
        </p:nvGraphicFramePr>
        <p:xfrm>
          <a:off x="228600" y="3281363"/>
          <a:ext cx="4267200" cy="2377440"/>
        </p:xfrm>
        <a:graphic>
          <a:graphicData uri="http://schemas.openxmlformats.org/drawingml/2006/table">
            <a:tbl>
              <a:tblPr/>
              <a:tblGrid>
                <a:gridCol w="838200"/>
                <a:gridCol w="2362200"/>
                <a:gridCol w="1066800"/>
              </a:tblGrid>
              <a:tr h="2984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user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url</a:t>
                      </a: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time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2984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Amy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www.cnn.com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8:00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3000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Amy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www.crap.com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8:05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3000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Amy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www.myblog.com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10:00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3952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Amy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www.flickr.com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10:05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3952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Fred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cnn.com/index.htm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12:00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1539" name="Group 35"/>
          <p:cNvGraphicFramePr>
            <a:graphicFrameLocks noGrp="1"/>
          </p:cNvGraphicFramePr>
          <p:nvPr/>
        </p:nvGraphicFramePr>
        <p:xfrm>
          <a:off x="5257800" y="3270250"/>
          <a:ext cx="3657600" cy="1981200"/>
        </p:xfrm>
        <a:graphic>
          <a:graphicData uri="http://schemas.openxmlformats.org/drawingml/2006/table">
            <a:tbl>
              <a:tblPr/>
              <a:tblGrid>
                <a:gridCol w="2244725"/>
                <a:gridCol w="1412875"/>
              </a:tblGrid>
              <a:tr h="2984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url</a:t>
                      </a: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D59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pagerank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D59A"/>
                    </a:solidFill>
                  </a:tcPr>
                </a:tc>
              </a:tr>
              <a:tr h="2984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www.cnn.com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D59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0.9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D59A"/>
                    </a:solidFill>
                  </a:tcPr>
                </a:tc>
              </a:tr>
              <a:tr h="3000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www.flickr.com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D59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0.9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D59A"/>
                    </a:solidFill>
                  </a:tcPr>
                </a:tc>
              </a:tr>
              <a:tr h="3778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www.myblog.com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D59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0.7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D59A"/>
                    </a:solidFill>
                  </a:tcPr>
                </a:tc>
              </a:tr>
              <a:tr h="3952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www.crap.com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D59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0.2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D59A"/>
                    </a:solidFill>
                  </a:tcPr>
                </a:tc>
              </a:tr>
            </a:tbl>
          </a:graphicData>
        </a:graphic>
      </p:graphicFrame>
      <p:sp>
        <p:nvSpPr>
          <p:cNvPr id="16419" name="Text Box 57"/>
          <p:cNvSpPr txBox="1">
            <a:spLocks noChangeArrowheads="1"/>
          </p:cNvSpPr>
          <p:nvPr/>
        </p:nvSpPr>
        <p:spPr bwMode="auto">
          <a:xfrm>
            <a:off x="0" y="1752600"/>
            <a:ext cx="91440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sz="2800" b="1" dirty="0">
                <a:solidFill>
                  <a:srgbClr val="000000"/>
                </a:solidFill>
              </a:rPr>
              <a:t>Find users who tend to visit “good” pages.</a:t>
            </a:r>
          </a:p>
        </p:txBody>
      </p:sp>
      <p:sp>
        <p:nvSpPr>
          <p:cNvPr id="16420" name="Rectangle 58"/>
          <p:cNvSpPr>
            <a:spLocks noChangeArrowheads="1"/>
          </p:cNvSpPr>
          <p:nvPr/>
        </p:nvSpPr>
        <p:spPr bwMode="auto">
          <a:xfrm>
            <a:off x="5257800" y="2824163"/>
            <a:ext cx="78739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rgbClr val="000000"/>
                </a:solidFill>
              </a:rPr>
              <a:t>Pages</a:t>
            </a:r>
          </a:p>
        </p:txBody>
      </p:sp>
      <p:sp>
        <p:nvSpPr>
          <p:cNvPr id="16421" name="Rectangle 59"/>
          <p:cNvSpPr>
            <a:spLocks noChangeArrowheads="1"/>
          </p:cNvSpPr>
          <p:nvPr/>
        </p:nvSpPr>
        <p:spPr bwMode="auto">
          <a:xfrm>
            <a:off x="228600" y="2824163"/>
            <a:ext cx="729174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rgbClr val="000000"/>
                </a:solidFill>
              </a:rPr>
              <a:t>Visits</a:t>
            </a:r>
          </a:p>
        </p:txBody>
      </p:sp>
      <p:sp>
        <p:nvSpPr>
          <p:cNvPr id="16422" name="Text Box 60"/>
          <p:cNvSpPr txBox="1">
            <a:spLocks noChangeArrowheads="1"/>
          </p:cNvSpPr>
          <p:nvPr/>
        </p:nvSpPr>
        <p:spPr bwMode="auto">
          <a:xfrm rot="5400000">
            <a:off x="2125596" y="6002130"/>
            <a:ext cx="47320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rgbClr val="000000"/>
                </a:solidFill>
              </a:rPr>
              <a:t>. . .</a:t>
            </a:r>
          </a:p>
        </p:txBody>
      </p:sp>
      <p:sp>
        <p:nvSpPr>
          <p:cNvPr id="16423" name="Text Box 61"/>
          <p:cNvSpPr txBox="1">
            <a:spLocks noChangeArrowheads="1"/>
          </p:cNvSpPr>
          <p:nvPr/>
        </p:nvSpPr>
        <p:spPr bwMode="auto">
          <a:xfrm rot="5400000">
            <a:off x="6926196" y="5544930"/>
            <a:ext cx="47320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rgbClr val="000000"/>
                </a:solidFill>
              </a:rPr>
              <a:t>. . .</a:t>
            </a:r>
          </a:p>
        </p:txBody>
      </p:sp>
      <p:sp>
        <p:nvSpPr>
          <p:cNvPr id="10" name="TextBox 3"/>
          <p:cNvSpPr txBox="1">
            <a:spLocks noChangeArrowheads="1"/>
          </p:cNvSpPr>
          <p:nvPr/>
        </p:nvSpPr>
        <p:spPr bwMode="auto">
          <a:xfrm>
            <a:off x="0" y="6611938"/>
            <a:ext cx="34290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a-DK" sz="1000" dirty="0">
                <a:solidFill>
                  <a:srgbClr val="000000"/>
                </a:solidFill>
              </a:rPr>
              <a:t>Pig Slides adapted from Olston et al.</a:t>
            </a:r>
          </a:p>
        </p:txBody>
      </p:sp>
    </p:spTree>
    <p:extLst>
      <p:ext uri="{BB962C8B-B14F-4D97-AF65-F5344CB8AC3E}">
        <p14:creationId xmlns:p14="http://schemas.microsoft.com/office/powerpoint/2010/main" val="1900912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5" name="Picture 61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6096000"/>
            <a:ext cx="12192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06" name="Picture 60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8138" y="4987925"/>
            <a:ext cx="1363662" cy="94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07" name="Picture 58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2286000"/>
            <a:ext cx="2689225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08" name="Picture 57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1065213"/>
            <a:ext cx="2386013" cy="1296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09" name="Picture 56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988" y="4635500"/>
            <a:ext cx="2386012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" name="Straight Arrow Connector 9"/>
          <p:cNvCxnSpPr>
            <a:stCxn id="4" idx="2"/>
            <a:endCxn id="6" idx="0"/>
          </p:cNvCxnSpPr>
          <p:nvPr/>
        </p:nvCxnSpPr>
        <p:spPr>
          <a:xfrm rot="16200000" flipH="1">
            <a:off x="590550" y="2609850"/>
            <a:ext cx="1600200" cy="381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1511" name="Picture 54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81200"/>
            <a:ext cx="3078163" cy="1166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281" name="Title 1"/>
          <p:cNvSpPr>
            <a:spLocks noGrp="1"/>
          </p:cNvSpPr>
          <p:nvPr>
            <p:ph type="title"/>
          </p:nvPr>
        </p:nvSpPr>
        <p:spPr>
          <a:xfrm>
            <a:off x="346276" y="65087"/>
            <a:ext cx="7886700" cy="1325563"/>
          </a:xfrm>
        </p:spPr>
        <p:txBody>
          <a:bodyPr/>
          <a:lstStyle/>
          <a:p>
            <a:r>
              <a:rPr lang="en-US" altLang="en-US"/>
              <a:t>Examples to Illustrate Program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381000" y="1219200"/>
            <a:ext cx="1981200" cy="609600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b="1">
                <a:solidFill>
                  <a:srgbClr val="CCFFCC"/>
                </a:solidFill>
              </a:rPr>
              <a:t>LOAD</a:t>
            </a:r>
          </a:p>
          <a:p>
            <a:pPr algn="ctr"/>
            <a:r>
              <a:rPr lang="en-US" altLang="en-US">
                <a:solidFill>
                  <a:srgbClr val="FFFFFF"/>
                </a:solidFill>
              </a:rPr>
              <a:t>(user, url)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154363" y="1219200"/>
            <a:ext cx="1981200" cy="609600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b="1">
                <a:solidFill>
                  <a:srgbClr val="CCFFCC"/>
                </a:solidFill>
              </a:rPr>
              <a:t>LOAD</a:t>
            </a:r>
          </a:p>
          <a:p>
            <a:pPr algn="ctr"/>
            <a:r>
              <a:rPr lang="en-US" altLang="en-US">
                <a:solidFill>
                  <a:srgbClr val="FFFFFF"/>
                </a:solidFill>
              </a:rPr>
              <a:t>(url, pagerank)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76200" y="3429000"/>
            <a:ext cx="2667000" cy="609600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b="1" dirty="0">
                <a:solidFill>
                  <a:srgbClr val="CCFFCC"/>
                </a:solidFill>
              </a:rPr>
              <a:t>FOREACH</a:t>
            </a:r>
          </a:p>
          <a:p>
            <a:pPr algn="ctr"/>
            <a:r>
              <a:rPr lang="en-US" altLang="en-US" dirty="0">
                <a:solidFill>
                  <a:srgbClr val="FFFFFF"/>
                </a:solidFill>
              </a:rPr>
              <a:t>user,  </a:t>
            </a:r>
            <a:r>
              <a:rPr lang="en-US" altLang="en-US" i="1" dirty="0" err="1">
                <a:solidFill>
                  <a:srgbClr val="FFFFFF"/>
                </a:solidFill>
              </a:rPr>
              <a:t>canonicalize</a:t>
            </a:r>
            <a:r>
              <a:rPr lang="en-US" altLang="en-US" dirty="0">
                <a:solidFill>
                  <a:srgbClr val="FFFFFF"/>
                </a:solidFill>
              </a:rPr>
              <a:t>(</a:t>
            </a:r>
            <a:r>
              <a:rPr lang="en-US" altLang="en-US" dirty="0" err="1">
                <a:solidFill>
                  <a:srgbClr val="FFFFFF"/>
                </a:solidFill>
              </a:rPr>
              <a:t>url</a:t>
            </a:r>
            <a:r>
              <a:rPr lang="en-US" altLang="en-US" dirty="0">
                <a:solidFill>
                  <a:srgbClr val="FFFFFF"/>
                </a:solidFill>
              </a:rPr>
              <a:t>)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429000" y="2362200"/>
            <a:ext cx="1447800" cy="609600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b="1">
                <a:solidFill>
                  <a:srgbClr val="CCFFCC"/>
                </a:solidFill>
              </a:rPr>
              <a:t>JOIN</a:t>
            </a:r>
          </a:p>
          <a:p>
            <a:pPr algn="ctr"/>
            <a:r>
              <a:rPr lang="en-US" altLang="en-US">
                <a:solidFill>
                  <a:srgbClr val="FFFFFF"/>
                </a:solidFill>
              </a:rPr>
              <a:t>on url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3429000" y="3352800"/>
            <a:ext cx="1447800" cy="609600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b="1">
                <a:solidFill>
                  <a:srgbClr val="CCFFCC"/>
                </a:solidFill>
              </a:rPr>
              <a:t>GROUP</a:t>
            </a:r>
          </a:p>
          <a:p>
            <a:pPr algn="ctr"/>
            <a:r>
              <a:rPr lang="en-US" altLang="en-US">
                <a:solidFill>
                  <a:srgbClr val="FFFFFF"/>
                </a:solidFill>
              </a:rPr>
              <a:t>on user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048000" y="4419600"/>
            <a:ext cx="2209800" cy="609600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b="1" dirty="0">
                <a:solidFill>
                  <a:srgbClr val="CCFFCC"/>
                </a:solidFill>
              </a:rPr>
              <a:t>FOREACH</a:t>
            </a:r>
          </a:p>
          <a:p>
            <a:pPr algn="ctr"/>
            <a:r>
              <a:rPr lang="en-US" altLang="en-US" dirty="0">
                <a:solidFill>
                  <a:srgbClr val="FFFFFF"/>
                </a:solidFill>
              </a:rPr>
              <a:t>user, </a:t>
            </a:r>
            <a:r>
              <a:rPr lang="en-US" altLang="en-US" i="1" dirty="0">
                <a:solidFill>
                  <a:srgbClr val="FFFFFF"/>
                </a:solidFill>
              </a:rPr>
              <a:t>AVG</a:t>
            </a:r>
            <a:r>
              <a:rPr lang="en-US" altLang="en-US" dirty="0">
                <a:solidFill>
                  <a:srgbClr val="FFFFFF"/>
                </a:solidFill>
              </a:rPr>
              <a:t>(</a:t>
            </a:r>
            <a:r>
              <a:rPr lang="en-US" altLang="en-US" dirty="0" err="1">
                <a:solidFill>
                  <a:srgbClr val="FFFFFF"/>
                </a:solidFill>
              </a:rPr>
              <a:t>pagerank</a:t>
            </a:r>
            <a:r>
              <a:rPr lang="en-US" altLang="en-US" dirty="0">
                <a:solidFill>
                  <a:srgbClr val="FFFFFF"/>
                </a:solidFill>
              </a:rPr>
              <a:t>)</a:t>
            </a:r>
          </a:p>
        </p:txBody>
      </p:sp>
      <p:cxnSp>
        <p:nvCxnSpPr>
          <p:cNvPr id="11" name="Straight Arrow Connector 10"/>
          <p:cNvCxnSpPr>
            <a:stCxn id="7" idx="2"/>
            <a:endCxn id="8" idx="0"/>
          </p:cNvCxnSpPr>
          <p:nvPr/>
        </p:nvCxnSpPr>
        <p:spPr>
          <a:xfrm rot="5400000">
            <a:off x="3962401" y="3160712"/>
            <a:ext cx="381000" cy="31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8" idx="2"/>
            <a:endCxn id="9" idx="0"/>
          </p:cNvCxnSpPr>
          <p:nvPr/>
        </p:nvCxnSpPr>
        <p:spPr>
          <a:xfrm rot="5400000">
            <a:off x="3924301" y="4189412"/>
            <a:ext cx="457200" cy="31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/>
          <p:cNvCxnSpPr>
            <a:stCxn id="6" idx="2"/>
          </p:cNvCxnSpPr>
          <p:nvPr/>
        </p:nvCxnSpPr>
        <p:spPr>
          <a:xfrm rot="5400000" flipH="1" flipV="1">
            <a:off x="1837532" y="1731168"/>
            <a:ext cx="1879600" cy="2735263"/>
          </a:xfrm>
          <a:prstGeom prst="bentConnector4">
            <a:avLst>
              <a:gd name="adj1" fmla="val -12160"/>
              <a:gd name="adj2" fmla="val 63281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ounded Rectangle 14"/>
          <p:cNvSpPr/>
          <p:nvPr/>
        </p:nvSpPr>
        <p:spPr>
          <a:xfrm>
            <a:off x="3427413" y="5486400"/>
            <a:ext cx="1447800" cy="609600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b="1" dirty="0">
                <a:solidFill>
                  <a:srgbClr val="CCFFCC"/>
                </a:solidFill>
              </a:rPr>
              <a:t>FILTER</a:t>
            </a:r>
          </a:p>
          <a:p>
            <a:pPr algn="ctr"/>
            <a:r>
              <a:rPr lang="en-US" altLang="en-US" dirty="0" err="1">
                <a:solidFill>
                  <a:srgbClr val="FFFFFF"/>
                </a:solidFill>
              </a:rPr>
              <a:t>avgPR</a:t>
            </a:r>
            <a:r>
              <a:rPr lang="en-US" altLang="en-US" dirty="0">
                <a:solidFill>
                  <a:srgbClr val="FFFFFF"/>
                </a:solidFill>
              </a:rPr>
              <a:t>&gt; 0.5</a:t>
            </a:r>
          </a:p>
        </p:txBody>
      </p:sp>
      <p:cxnSp>
        <p:nvCxnSpPr>
          <p:cNvPr id="16" name="Straight Arrow Connector 15"/>
          <p:cNvCxnSpPr>
            <a:stCxn id="9" idx="2"/>
            <a:endCxn id="15" idx="0"/>
          </p:cNvCxnSpPr>
          <p:nvPr/>
        </p:nvCxnSpPr>
        <p:spPr>
          <a:xfrm rot="5400000">
            <a:off x="3923507" y="5257006"/>
            <a:ext cx="457200" cy="158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524" name="Rectangle 19"/>
          <p:cNvSpPr>
            <a:spLocks noChangeArrowheads="1"/>
          </p:cNvSpPr>
          <p:nvPr/>
        </p:nvSpPr>
        <p:spPr bwMode="auto">
          <a:xfrm>
            <a:off x="152400" y="2057400"/>
            <a:ext cx="3208338" cy="785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r>
              <a:rPr lang="en-US" altLang="en-US" sz="1500">
                <a:solidFill>
                  <a:srgbClr val="000000"/>
                </a:solidFill>
              </a:rPr>
              <a:t>(Amy, cnn.com) </a:t>
            </a:r>
          </a:p>
          <a:p>
            <a:r>
              <a:rPr lang="en-US" altLang="en-US" sz="1500">
                <a:solidFill>
                  <a:srgbClr val="000000"/>
                </a:solidFill>
              </a:rPr>
              <a:t>(Amy, http://www.frogs.com)</a:t>
            </a:r>
          </a:p>
          <a:p>
            <a:r>
              <a:rPr lang="en-US" altLang="en-US" sz="1500">
                <a:solidFill>
                  <a:srgbClr val="000000"/>
                </a:solidFill>
              </a:rPr>
              <a:t>(Fred, www.snails.com/index.html)</a:t>
            </a:r>
          </a:p>
        </p:txBody>
      </p:sp>
      <p:cxnSp>
        <p:nvCxnSpPr>
          <p:cNvPr id="34" name="Straight Arrow Connector 33"/>
          <p:cNvCxnSpPr>
            <a:stCxn id="5" idx="2"/>
            <a:endCxn id="7" idx="0"/>
          </p:cNvCxnSpPr>
          <p:nvPr/>
        </p:nvCxnSpPr>
        <p:spPr>
          <a:xfrm rot="16200000" flipH="1">
            <a:off x="3882232" y="2091531"/>
            <a:ext cx="533400" cy="793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526" name="Rectangle 34"/>
          <p:cNvSpPr>
            <a:spLocks noChangeArrowheads="1"/>
          </p:cNvSpPr>
          <p:nvPr/>
        </p:nvSpPr>
        <p:spPr bwMode="auto">
          <a:xfrm>
            <a:off x="466725" y="4724400"/>
            <a:ext cx="2160588" cy="785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r>
              <a:rPr lang="en-US" altLang="en-US" sz="1500" dirty="0">
                <a:solidFill>
                  <a:srgbClr val="000000"/>
                </a:solidFill>
              </a:rPr>
              <a:t>(Amy, </a:t>
            </a:r>
            <a:r>
              <a:rPr lang="en-US" altLang="en-US" sz="1500" dirty="0" err="1">
                <a:solidFill>
                  <a:srgbClr val="000000"/>
                </a:solidFill>
              </a:rPr>
              <a:t>www.cnn.com</a:t>
            </a:r>
            <a:r>
              <a:rPr lang="en-US" altLang="en-US" sz="1500" dirty="0">
                <a:solidFill>
                  <a:srgbClr val="000000"/>
                </a:solidFill>
              </a:rPr>
              <a:t>) </a:t>
            </a:r>
          </a:p>
          <a:p>
            <a:r>
              <a:rPr lang="en-US" altLang="en-US" sz="1500" dirty="0">
                <a:solidFill>
                  <a:srgbClr val="000000"/>
                </a:solidFill>
              </a:rPr>
              <a:t>(Amy, </a:t>
            </a:r>
            <a:r>
              <a:rPr lang="en-US" altLang="en-US" sz="1500" dirty="0" err="1">
                <a:solidFill>
                  <a:srgbClr val="000000"/>
                </a:solidFill>
              </a:rPr>
              <a:t>www.frogs.com</a:t>
            </a:r>
            <a:r>
              <a:rPr lang="en-US" altLang="en-US" sz="1500" dirty="0">
                <a:solidFill>
                  <a:srgbClr val="000000"/>
                </a:solidFill>
              </a:rPr>
              <a:t>)</a:t>
            </a:r>
          </a:p>
          <a:p>
            <a:r>
              <a:rPr lang="en-US" altLang="en-US" sz="1500" dirty="0">
                <a:solidFill>
                  <a:srgbClr val="000000"/>
                </a:solidFill>
              </a:rPr>
              <a:t>(Fred, </a:t>
            </a:r>
            <a:r>
              <a:rPr lang="en-US" altLang="en-US" sz="1500" dirty="0" err="1">
                <a:solidFill>
                  <a:srgbClr val="000000"/>
                </a:solidFill>
              </a:rPr>
              <a:t>www.snails.com</a:t>
            </a:r>
            <a:r>
              <a:rPr lang="en-US" altLang="en-US" sz="1500" dirty="0">
                <a:solidFill>
                  <a:srgbClr val="000000"/>
                </a:solidFill>
              </a:rPr>
              <a:t>)</a:t>
            </a:r>
          </a:p>
        </p:txBody>
      </p:sp>
      <p:sp>
        <p:nvSpPr>
          <p:cNvPr id="21527" name="Rectangle 35"/>
          <p:cNvSpPr>
            <a:spLocks noChangeArrowheads="1"/>
          </p:cNvSpPr>
          <p:nvPr/>
        </p:nvSpPr>
        <p:spPr bwMode="auto">
          <a:xfrm>
            <a:off x="6029325" y="1143000"/>
            <a:ext cx="2160588" cy="785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r>
              <a:rPr lang="en-US" altLang="en-US" sz="1500">
                <a:solidFill>
                  <a:srgbClr val="000000"/>
                </a:solidFill>
              </a:rPr>
              <a:t>(www.cnn.com, 0.9) </a:t>
            </a:r>
          </a:p>
          <a:p>
            <a:r>
              <a:rPr lang="en-US" altLang="en-US" sz="1500">
                <a:solidFill>
                  <a:srgbClr val="000000"/>
                </a:solidFill>
              </a:rPr>
              <a:t>(www.frogs.com, 0.3)</a:t>
            </a:r>
          </a:p>
          <a:p>
            <a:r>
              <a:rPr lang="en-US" altLang="en-US" sz="1500">
                <a:solidFill>
                  <a:srgbClr val="000000"/>
                </a:solidFill>
              </a:rPr>
              <a:t>(www.snails.com, 0.4)</a:t>
            </a:r>
          </a:p>
        </p:txBody>
      </p:sp>
      <p:sp>
        <p:nvSpPr>
          <p:cNvPr id="21528" name="Rectangle 36"/>
          <p:cNvSpPr>
            <a:spLocks noChangeArrowheads="1"/>
          </p:cNvSpPr>
          <p:nvPr/>
        </p:nvSpPr>
        <p:spPr bwMode="auto">
          <a:xfrm>
            <a:off x="5876925" y="2362200"/>
            <a:ext cx="2679700" cy="785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r>
              <a:rPr lang="en-US" altLang="en-US" sz="1500">
                <a:solidFill>
                  <a:srgbClr val="000000"/>
                </a:solidFill>
              </a:rPr>
              <a:t>(Amy, www.cnn.com, 0.9) </a:t>
            </a:r>
          </a:p>
          <a:p>
            <a:r>
              <a:rPr lang="en-US" altLang="en-US" sz="1500">
                <a:solidFill>
                  <a:srgbClr val="000000"/>
                </a:solidFill>
              </a:rPr>
              <a:t>(Amy, www.frogs.com, 0.3)</a:t>
            </a:r>
          </a:p>
          <a:p>
            <a:r>
              <a:rPr lang="en-US" altLang="en-US" sz="1500">
                <a:solidFill>
                  <a:srgbClr val="000000"/>
                </a:solidFill>
              </a:rPr>
              <a:t>(Fred, www.snails.com, 0.4)</a:t>
            </a:r>
          </a:p>
        </p:txBody>
      </p:sp>
      <p:sp>
        <p:nvSpPr>
          <p:cNvPr id="21529" name="Rectangle 48"/>
          <p:cNvSpPr>
            <a:spLocks noChangeArrowheads="1"/>
          </p:cNvSpPr>
          <p:nvPr/>
        </p:nvSpPr>
        <p:spPr bwMode="auto">
          <a:xfrm>
            <a:off x="5495925" y="5054600"/>
            <a:ext cx="1382713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r>
              <a:rPr lang="en-US" altLang="en-US" sz="1500">
                <a:solidFill>
                  <a:srgbClr val="000000"/>
                </a:solidFill>
              </a:rPr>
              <a:t>(Amy, 0.6) </a:t>
            </a:r>
          </a:p>
          <a:p>
            <a:r>
              <a:rPr lang="en-US" altLang="en-US" sz="1500">
                <a:solidFill>
                  <a:srgbClr val="000000"/>
                </a:solidFill>
              </a:rPr>
              <a:t>(Fred, 0.4)</a:t>
            </a:r>
          </a:p>
        </p:txBody>
      </p:sp>
      <p:cxnSp>
        <p:nvCxnSpPr>
          <p:cNvPr id="50" name="Straight Arrow Connector 49"/>
          <p:cNvCxnSpPr>
            <a:stCxn id="15" idx="2"/>
          </p:cNvCxnSpPr>
          <p:nvPr/>
        </p:nvCxnSpPr>
        <p:spPr>
          <a:xfrm rot="5400000">
            <a:off x="3957638" y="6283325"/>
            <a:ext cx="381000" cy="635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531" name="Rectangle 52"/>
          <p:cNvSpPr>
            <a:spLocks noChangeArrowheads="1"/>
          </p:cNvSpPr>
          <p:nvPr/>
        </p:nvSpPr>
        <p:spPr bwMode="auto">
          <a:xfrm>
            <a:off x="5267325" y="6229350"/>
            <a:ext cx="1382713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r>
              <a:rPr lang="en-US" altLang="en-US" sz="1500">
                <a:solidFill>
                  <a:srgbClr val="000000"/>
                </a:solidFill>
              </a:rPr>
              <a:t>(Amy, 0.6) </a:t>
            </a:r>
          </a:p>
        </p:txBody>
      </p:sp>
      <p:pic>
        <p:nvPicPr>
          <p:cNvPr id="24604" name="Picture 59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7325" y="3581400"/>
            <a:ext cx="3876675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605" name="Rectangle 42"/>
          <p:cNvSpPr>
            <a:spLocks noChangeArrowheads="1"/>
          </p:cNvSpPr>
          <p:nvPr/>
        </p:nvSpPr>
        <p:spPr bwMode="auto">
          <a:xfrm>
            <a:off x="6159500" y="3733800"/>
            <a:ext cx="2679700" cy="938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r>
              <a:rPr lang="en-US" altLang="en-US" sz="1500">
                <a:solidFill>
                  <a:srgbClr val="000000"/>
                </a:solidFill>
              </a:rPr>
              <a:t>(Amy, www.cnn.com, 0.9) </a:t>
            </a:r>
          </a:p>
          <a:p>
            <a:r>
              <a:rPr lang="en-US" altLang="en-US" sz="1500">
                <a:solidFill>
                  <a:srgbClr val="000000"/>
                </a:solidFill>
              </a:rPr>
              <a:t>(Amy, www.frogs.com, 0.3)</a:t>
            </a:r>
          </a:p>
          <a:p>
            <a:endParaRPr lang="en-US" altLang="en-US" sz="1000">
              <a:solidFill>
                <a:srgbClr val="000000"/>
              </a:solidFill>
            </a:endParaRPr>
          </a:p>
          <a:p>
            <a:r>
              <a:rPr lang="en-US" altLang="en-US" sz="1500">
                <a:solidFill>
                  <a:srgbClr val="000000"/>
                </a:solidFill>
              </a:rPr>
              <a:t>(Fred, www.snails.com, 0.4)</a:t>
            </a:r>
          </a:p>
        </p:txBody>
      </p:sp>
      <p:sp>
        <p:nvSpPr>
          <p:cNvPr id="24606" name="TextBox 43"/>
          <p:cNvSpPr txBox="1">
            <a:spLocks noChangeArrowheads="1"/>
          </p:cNvSpPr>
          <p:nvPr/>
        </p:nvSpPr>
        <p:spPr bwMode="auto">
          <a:xfrm>
            <a:off x="5334000" y="3810000"/>
            <a:ext cx="758825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r>
              <a:rPr lang="en-US" altLang="en-US" sz="1500"/>
              <a:t>( Amy, </a:t>
            </a:r>
          </a:p>
        </p:txBody>
      </p:sp>
      <p:sp>
        <p:nvSpPr>
          <p:cNvPr id="24607" name="TextBox 45"/>
          <p:cNvSpPr txBox="1">
            <a:spLocks noChangeArrowheads="1"/>
          </p:cNvSpPr>
          <p:nvPr/>
        </p:nvSpPr>
        <p:spPr bwMode="auto">
          <a:xfrm>
            <a:off x="5487988" y="4343400"/>
            <a:ext cx="684212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r>
              <a:rPr lang="en-US" altLang="en-US" sz="1500"/>
              <a:t>( Fred,</a:t>
            </a:r>
          </a:p>
        </p:txBody>
      </p:sp>
      <p:sp>
        <p:nvSpPr>
          <p:cNvPr id="24608" name="TextBox 46"/>
          <p:cNvSpPr txBox="1">
            <a:spLocks noChangeArrowheads="1"/>
          </p:cNvSpPr>
          <p:nvPr/>
        </p:nvSpPr>
        <p:spPr bwMode="auto">
          <a:xfrm>
            <a:off x="8763000" y="4343400"/>
            <a:ext cx="242888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r>
              <a:rPr lang="en-US" altLang="en-US" sz="1500"/>
              <a:t>)</a:t>
            </a:r>
          </a:p>
        </p:txBody>
      </p:sp>
      <p:sp>
        <p:nvSpPr>
          <p:cNvPr id="64" name="Double Brace 63"/>
          <p:cNvSpPr/>
          <p:nvPr/>
        </p:nvSpPr>
        <p:spPr bwMode="auto">
          <a:xfrm>
            <a:off x="6076950" y="3714750"/>
            <a:ext cx="2487613" cy="647700"/>
          </a:xfrm>
          <a:prstGeom prst="bracePair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4610" name="TextBox 65"/>
          <p:cNvSpPr txBox="1">
            <a:spLocks noChangeArrowheads="1"/>
          </p:cNvSpPr>
          <p:nvPr/>
        </p:nvSpPr>
        <p:spPr bwMode="auto">
          <a:xfrm>
            <a:off x="8153400" y="3806825"/>
            <a:ext cx="276225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24161750" indent="-24161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lvl="1"/>
            <a:r>
              <a:rPr lang="en-US" altLang="en-US" sz="1500"/>
              <a:t>)</a:t>
            </a:r>
          </a:p>
        </p:txBody>
      </p:sp>
      <p:sp>
        <p:nvSpPr>
          <p:cNvPr id="37" name="Double Brace 36"/>
          <p:cNvSpPr/>
          <p:nvPr/>
        </p:nvSpPr>
        <p:spPr bwMode="auto">
          <a:xfrm>
            <a:off x="6248400" y="4413250"/>
            <a:ext cx="2460625" cy="311150"/>
          </a:xfrm>
          <a:prstGeom prst="bracePair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</p:spTree>
    <p:custDataLst>
      <p:tags r:id="rId1"/>
    </p:custDataLst>
    <p:extLst>
      <p:ext uri="{BB962C8B-B14F-4D97-AF65-F5344CB8AC3E}">
        <p14:creationId xmlns:p14="http://schemas.microsoft.com/office/powerpoint/2010/main" val="942867454"/>
      </p:ext>
    </p:extLst>
  </p:cSld>
  <p:clrMapOvr>
    <a:masterClrMapping/>
  </p:clrMapOvr>
  <p:transition advTm="76441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24" grpId="0"/>
      <p:bldP spid="21524" grpId="1"/>
      <p:bldP spid="21524" grpId="2"/>
      <p:bldP spid="21524" grpId="3"/>
      <p:bldP spid="21526" grpId="0"/>
      <p:bldP spid="21526" grpId="1"/>
      <p:bldP spid="21526" grpId="2"/>
      <p:bldP spid="21527" grpId="0"/>
      <p:bldP spid="21527" grpId="1"/>
      <p:bldP spid="21528" grpId="0"/>
      <p:bldP spid="21529" grpId="0"/>
      <p:bldP spid="21531" grpId="0"/>
      <p:bldP spid="24605" grpId="0"/>
      <p:bldP spid="24606" grpId="0"/>
      <p:bldP spid="24607" grpId="0"/>
      <p:bldP spid="24608" grpId="0"/>
      <p:bldP spid="2461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Pig takes care of…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Schema and type checking</a:t>
            </a:r>
          </a:p>
          <a:p>
            <a:r>
              <a:rPr lang="en-US" dirty="0" smtClean="0"/>
              <a:t>Translating into efficient physical dataflow</a:t>
            </a:r>
          </a:p>
          <a:p>
            <a:pPr lvl="1"/>
            <a:r>
              <a:rPr lang="en-US" dirty="0" smtClean="0"/>
              <a:t>(i.e., sequence of one or more MapReduce jobs)</a:t>
            </a:r>
          </a:p>
          <a:p>
            <a:r>
              <a:rPr lang="en-US" dirty="0" smtClean="0"/>
              <a:t>Exploiting data reduction opportunities</a:t>
            </a:r>
          </a:p>
          <a:p>
            <a:pPr lvl="1"/>
            <a:r>
              <a:rPr lang="en-US" dirty="0" smtClean="0"/>
              <a:t>(e.g., early partial aggregation via a combiner)</a:t>
            </a:r>
          </a:p>
          <a:p>
            <a:r>
              <a:rPr lang="en-US" dirty="0" smtClean="0"/>
              <a:t>Executing the system-level dataflow</a:t>
            </a:r>
          </a:p>
          <a:p>
            <a:pPr lvl="1"/>
            <a:r>
              <a:rPr lang="en-US" dirty="0" smtClean="0"/>
              <a:t>(i.e., running the MapReduce jobs)</a:t>
            </a:r>
          </a:p>
          <a:p>
            <a:r>
              <a:rPr lang="en-US" dirty="0" smtClean="0"/>
              <a:t>Tracking progress, errors, etc.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3342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Review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Hive/Pig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Hive: data warehousing application in Hadoop</a:t>
            </a:r>
          </a:p>
          <a:p>
            <a:pPr lvl="1"/>
            <a:r>
              <a:rPr lang="en-US" dirty="0" smtClean="0"/>
              <a:t>Query language is HQL, variant of SQL</a:t>
            </a:r>
          </a:p>
          <a:p>
            <a:pPr lvl="1"/>
            <a:r>
              <a:rPr lang="en-US" dirty="0" smtClean="0"/>
              <a:t>Tables stored on HDFS as flat files</a:t>
            </a:r>
          </a:p>
          <a:p>
            <a:pPr lvl="1"/>
            <a:r>
              <a:rPr lang="en-US" dirty="0" smtClean="0"/>
              <a:t>Developed by </a:t>
            </a:r>
            <a:r>
              <a:rPr lang="en-US" dirty="0" err="1" smtClean="0"/>
              <a:t>Facebook</a:t>
            </a:r>
            <a:r>
              <a:rPr lang="en-US" dirty="0" smtClean="0"/>
              <a:t>, now open source</a:t>
            </a:r>
          </a:p>
          <a:p>
            <a:r>
              <a:rPr lang="en-US" dirty="0" smtClean="0"/>
              <a:t>Pig: large-scale data processing system</a:t>
            </a:r>
          </a:p>
          <a:p>
            <a:pPr lvl="1"/>
            <a:r>
              <a:rPr lang="en-US" dirty="0" smtClean="0"/>
              <a:t>Scripts are written in Pig Latin, a dataflow language</a:t>
            </a:r>
          </a:p>
          <a:p>
            <a:pPr lvl="1"/>
            <a:r>
              <a:rPr lang="en-US" dirty="0" smtClean="0"/>
              <a:t>Developed by Yahoo!, now open source</a:t>
            </a:r>
          </a:p>
          <a:p>
            <a:pPr lvl="1"/>
            <a:r>
              <a:rPr lang="en-US" dirty="0" smtClean="0"/>
              <a:t>Roughly 1/3 of all Yahoo! internal jobs</a:t>
            </a:r>
          </a:p>
          <a:p>
            <a:r>
              <a:rPr lang="en-US" dirty="0" smtClean="0"/>
              <a:t>Common idea:</a:t>
            </a:r>
          </a:p>
          <a:p>
            <a:pPr lvl="1"/>
            <a:r>
              <a:rPr lang="en-US" dirty="0" smtClean="0"/>
              <a:t>Provide higher-level language to facilitate large-data processing</a:t>
            </a:r>
          </a:p>
          <a:p>
            <a:pPr lvl="1"/>
            <a:r>
              <a:rPr lang="en-US" dirty="0" smtClean="0"/>
              <a:t>Higher-level language “compiles down” to Hadoop jobs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/>
          <a:srcRect l="18000" r="18000"/>
          <a:stretch>
            <a:fillRect/>
          </a:stretch>
        </p:blipFill>
        <p:spPr>
          <a:xfrm>
            <a:off x="7239000" y="2819400"/>
            <a:ext cx="1682496" cy="17526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 descr="hive-logo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162800" y="914400"/>
            <a:ext cx="1795299" cy="160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937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Hive vs. Pig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Very similar, except Hive is easier to use but Pig gives more control</a:t>
            </a:r>
          </a:p>
          <a:p>
            <a:pPr lvl="1"/>
            <a:r>
              <a:rPr lang="en-US" dirty="0"/>
              <a:t>Pig Latin is procedural, where SQL is declarative</a:t>
            </a:r>
            <a:r>
              <a:rPr lang="en-US" dirty="0" smtClean="0"/>
              <a:t>.</a:t>
            </a:r>
            <a:endParaRPr lang="en-US" dirty="0"/>
          </a:p>
          <a:p>
            <a:pPr lvl="1"/>
            <a:r>
              <a:rPr lang="en-US" dirty="0"/>
              <a:t>Pig Latin allows the developer to select specific operator implementations directly rather than relying on the optimizer.</a:t>
            </a:r>
          </a:p>
          <a:p>
            <a:pPr lvl="1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95154" y="4530710"/>
            <a:ext cx="3350871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insert into </a:t>
            </a:r>
            <a:r>
              <a:rPr lang="en-US" dirty="0" err="1"/>
              <a:t>ValuableClicksPerDMA</a:t>
            </a:r>
            <a:r>
              <a:rPr lang="en-US" dirty="0"/>
              <a:t> select </a:t>
            </a:r>
            <a:r>
              <a:rPr lang="en-US" dirty="0" err="1"/>
              <a:t>dma</a:t>
            </a:r>
            <a:r>
              <a:rPr lang="en-US" dirty="0"/>
              <a:t>, count(*) from </a:t>
            </a:r>
            <a:r>
              <a:rPr lang="en-US" dirty="0" err="1"/>
              <a:t>geoinfo</a:t>
            </a:r>
            <a:r>
              <a:rPr lang="en-US" dirty="0"/>
              <a:t> join </a:t>
            </a:r>
            <a:r>
              <a:rPr lang="en-US" dirty="0" smtClean="0"/>
              <a:t>(select </a:t>
            </a:r>
            <a:r>
              <a:rPr lang="en-US" dirty="0"/>
              <a:t>name, </a:t>
            </a:r>
            <a:r>
              <a:rPr lang="en-US" dirty="0" err="1"/>
              <a:t>ipaddr</a:t>
            </a:r>
            <a:r>
              <a:rPr lang="en-US" dirty="0"/>
              <a:t> from users join clicks on (</a:t>
            </a:r>
            <a:r>
              <a:rPr lang="en-US" dirty="0" err="1"/>
              <a:t>users.name</a:t>
            </a:r>
            <a:r>
              <a:rPr lang="en-US" dirty="0"/>
              <a:t> = </a:t>
            </a:r>
            <a:r>
              <a:rPr lang="en-US" dirty="0" err="1"/>
              <a:t>clicks.user</a:t>
            </a:r>
            <a:r>
              <a:rPr lang="en-US" dirty="0"/>
              <a:t>) where value &gt; 0; ) using </a:t>
            </a:r>
            <a:r>
              <a:rPr lang="en-US" dirty="0" err="1"/>
              <a:t>ipaddr</a:t>
            </a:r>
            <a:r>
              <a:rPr lang="en-US" dirty="0"/>
              <a:t> group by </a:t>
            </a:r>
            <a:r>
              <a:rPr lang="en-US" dirty="0" err="1"/>
              <a:t>dma</a:t>
            </a:r>
            <a:r>
              <a:rPr lang="en-US" dirty="0"/>
              <a:t>;</a:t>
            </a:r>
          </a:p>
        </p:txBody>
      </p:sp>
      <p:sp>
        <p:nvSpPr>
          <p:cNvPr id="5" name="Rectangle 4"/>
          <p:cNvSpPr/>
          <p:nvPr/>
        </p:nvSpPr>
        <p:spPr>
          <a:xfrm>
            <a:off x="4276846" y="4361081"/>
            <a:ext cx="45720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Users = load 'users' as (name, age, </a:t>
            </a:r>
            <a:r>
              <a:rPr lang="en-US" sz="1400" dirty="0" err="1"/>
              <a:t>ipaddr</a:t>
            </a:r>
            <a:r>
              <a:rPr lang="en-US" sz="1400" dirty="0"/>
              <a:t>); </a:t>
            </a:r>
            <a:endParaRPr lang="en-US" sz="1400" dirty="0" smtClean="0"/>
          </a:p>
          <a:p>
            <a:r>
              <a:rPr lang="en-US" sz="1400" dirty="0" smtClean="0"/>
              <a:t>Clicks </a:t>
            </a:r>
            <a:r>
              <a:rPr lang="en-US" sz="1400" dirty="0"/>
              <a:t>= load 'clicks' as (user, </a:t>
            </a:r>
            <a:r>
              <a:rPr lang="en-US" sz="1400" dirty="0" err="1"/>
              <a:t>url</a:t>
            </a:r>
            <a:r>
              <a:rPr lang="en-US" sz="1400" dirty="0"/>
              <a:t>, value); </a:t>
            </a:r>
            <a:endParaRPr lang="en-US" sz="1400" dirty="0" smtClean="0"/>
          </a:p>
          <a:p>
            <a:r>
              <a:rPr lang="en-US" sz="1400" dirty="0" err="1" smtClean="0"/>
              <a:t>ValuableClicks</a:t>
            </a:r>
            <a:r>
              <a:rPr lang="en-US" sz="1400" dirty="0" smtClean="0"/>
              <a:t> </a:t>
            </a:r>
            <a:r>
              <a:rPr lang="en-US" sz="1400" dirty="0"/>
              <a:t>= filter Clicks by value &gt; 0; </a:t>
            </a:r>
            <a:endParaRPr lang="en-US" sz="1400" dirty="0" smtClean="0"/>
          </a:p>
          <a:p>
            <a:r>
              <a:rPr lang="en-US" sz="1400" dirty="0" err="1" smtClean="0"/>
              <a:t>UserClicks</a:t>
            </a:r>
            <a:r>
              <a:rPr lang="en-US" sz="1400" dirty="0" smtClean="0"/>
              <a:t> </a:t>
            </a:r>
            <a:r>
              <a:rPr lang="en-US" sz="1400" dirty="0"/>
              <a:t>= join Users by name, </a:t>
            </a:r>
            <a:r>
              <a:rPr lang="en-US" sz="1400" dirty="0" err="1"/>
              <a:t>ValuableClicks</a:t>
            </a:r>
            <a:r>
              <a:rPr lang="en-US" sz="1400" dirty="0"/>
              <a:t> by user; </a:t>
            </a:r>
            <a:r>
              <a:rPr lang="en-US" sz="1400" dirty="0" err="1"/>
              <a:t>Geoinfo</a:t>
            </a:r>
            <a:r>
              <a:rPr lang="en-US" sz="1400" dirty="0"/>
              <a:t> = load '</a:t>
            </a:r>
            <a:r>
              <a:rPr lang="en-US" sz="1400" dirty="0" err="1"/>
              <a:t>geoinfo</a:t>
            </a:r>
            <a:r>
              <a:rPr lang="en-US" sz="1400" dirty="0"/>
              <a:t>' as (</a:t>
            </a:r>
            <a:r>
              <a:rPr lang="en-US" sz="1400" dirty="0" err="1"/>
              <a:t>ipaddr</a:t>
            </a:r>
            <a:r>
              <a:rPr lang="en-US" sz="1400" dirty="0"/>
              <a:t>, </a:t>
            </a:r>
            <a:r>
              <a:rPr lang="en-US" sz="1400" dirty="0" err="1"/>
              <a:t>dma</a:t>
            </a:r>
            <a:r>
              <a:rPr lang="en-US" sz="1400" dirty="0"/>
              <a:t>); </a:t>
            </a:r>
            <a:endParaRPr lang="en-US" sz="1400" dirty="0" smtClean="0"/>
          </a:p>
          <a:p>
            <a:r>
              <a:rPr lang="en-US" sz="1400" dirty="0" err="1" smtClean="0"/>
              <a:t>UserGeo</a:t>
            </a:r>
            <a:r>
              <a:rPr lang="en-US" sz="1400" dirty="0" smtClean="0"/>
              <a:t> </a:t>
            </a:r>
            <a:r>
              <a:rPr lang="en-US" sz="1400" dirty="0"/>
              <a:t>= join </a:t>
            </a:r>
            <a:r>
              <a:rPr lang="en-US" sz="1400" dirty="0" err="1"/>
              <a:t>UserClicks</a:t>
            </a:r>
            <a:r>
              <a:rPr lang="en-US" sz="1400" dirty="0"/>
              <a:t> by </a:t>
            </a:r>
            <a:r>
              <a:rPr lang="en-US" sz="1400" dirty="0" err="1"/>
              <a:t>ipaddr</a:t>
            </a:r>
            <a:r>
              <a:rPr lang="en-US" sz="1400" dirty="0"/>
              <a:t>, </a:t>
            </a:r>
            <a:r>
              <a:rPr lang="en-US" sz="1400" dirty="0" err="1"/>
              <a:t>Geoinfo</a:t>
            </a:r>
            <a:r>
              <a:rPr lang="en-US" sz="1400" dirty="0"/>
              <a:t> by </a:t>
            </a:r>
            <a:r>
              <a:rPr lang="en-US" sz="1400" dirty="0" err="1"/>
              <a:t>ipaddr</a:t>
            </a:r>
            <a:r>
              <a:rPr lang="en-US" sz="1400" dirty="0"/>
              <a:t>; </a:t>
            </a:r>
            <a:r>
              <a:rPr lang="en-US" sz="1400" dirty="0" err="1"/>
              <a:t>ByDMA</a:t>
            </a:r>
            <a:r>
              <a:rPr lang="en-US" sz="1400" dirty="0"/>
              <a:t> = group </a:t>
            </a:r>
            <a:r>
              <a:rPr lang="en-US" sz="1400" dirty="0" err="1"/>
              <a:t>UserGeo</a:t>
            </a:r>
            <a:r>
              <a:rPr lang="en-US" sz="1400" dirty="0"/>
              <a:t> by </a:t>
            </a:r>
            <a:r>
              <a:rPr lang="en-US" sz="1400" dirty="0" err="1"/>
              <a:t>dma</a:t>
            </a:r>
            <a:r>
              <a:rPr lang="en-US" sz="1400" dirty="0" smtClean="0"/>
              <a:t>;</a:t>
            </a:r>
          </a:p>
          <a:p>
            <a:r>
              <a:rPr lang="en-US" sz="1400" dirty="0" smtClean="0"/>
              <a:t> </a:t>
            </a:r>
            <a:r>
              <a:rPr lang="en-US" sz="1400" dirty="0" err="1"/>
              <a:t>ValuableClicksPerDMA</a:t>
            </a:r>
            <a:r>
              <a:rPr lang="en-US" sz="1400" dirty="0"/>
              <a:t> = </a:t>
            </a:r>
            <a:r>
              <a:rPr lang="en-US" sz="1400" dirty="0" err="1"/>
              <a:t>foreach</a:t>
            </a:r>
            <a:r>
              <a:rPr lang="en-US" sz="1400" dirty="0"/>
              <a:t> </a:t>
            </a:r>
            <a:r>
              <a:rPr lang="en-US" sz="1400" dirty="0" err="1"/>
              <a:t>ByDMA</a:t>
            </a:r>
            <a:r>
              <a:rPr lang="en-US" sz="1400" dirty="0"/>
              <a:t> generate group, COUNT(</a:t>
            </a:r>
            <a:r>
              <a:rPr lang="en-US" sz="1400" dirty="0" err="1"/>
              <a:t>UserGeo</a:t>
            </a:r>
            <a:r>
              <a:rPr lang="en-US" sz="1400" dirty="0"/>
              <a:t>); </a:t>
            </a:r>
            <a:endParaRPr lang="en-US" sz="1400" dirty="0" smtClean="0"/>
          </a:p>
          <a:p>
            <a:r>
              <a:rPr lang="en-US" sz="1400" dirty="0" smtClean="0"/>
              <a:t>store </a:t>
            </a:r>
            <a:r>
              <a:rPr lang="en-US" sz="1400" dirty="0" err="1"/>
              <a:t>ValuableClicksPerDMA</a:t>
            </a:r>
            <a:r>
              <a:rPr lang="en-US" sz="1400" dirty="0"/>
              <a:t> into '</a:t>
            </a:r>
            <a:r>
              <a:rPr lang="en-US" sz="1400" dirty="0" err="1"/>
              <a:t>ValuableClicksPerDMA</a:t>
            </a:r>
            <a:r>
              <a:rPr lang="en-US" sz="1400" dirty="0"/>
              <a:t>';</a:t>
            </a:r>
          </a:p>
        </p:txBody>
      </p:sp>
    </p:spTree>
    <p:extLst>
      <p:ext uri="{BB962C8B-B14F-4D97-AF65-F5344CB8AC3E}">
        <p14:creationId xmlns:p14="http://schemas.microsoft.com/office/powerpoint/2010/main" val="787870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</a:t>
            </a:r>
            <a:r>
              <a:rPr lang="en-US" altLang="zh-CN" dirty="0" smtClean="0"/>
              <a:t>process/</a:t>
            </a:r>
            <a:r>
              <a:rPr lang="en-US" dirty="0" smtClean="0"/>
              <a:t>manage Big data?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What we have so far:</a:t>
            </a:r>
          </a:p>
          <a:p>
            <a:pPr lvl="1"/>
            <a:r>
              <a:rPr lang="en-US" dirty="0" smtClean="0"/>
              <a:t>Hadoop/HDFS</a:t>
            </a:r>
          </a:p>
          <a:p>
            <a:pPr lvl="2"/>
            <a:r>
              <a:rPr lang="en-US" dirty="0" smtClean="0"/>
              <a:t>For large scale batching processing</a:t>
            </a:r>
          </a:p>
          <a:p>
            <a:pPr lvl="1"/>
            <a:r>
              <a:rPr lang="en-US" dirty="0" smtClean="0"/>
              <a:t>Hive/Pig</a:t>
            </a:r>
          </a:p>
          <a:p>
            <a:pPr lvl="2"/>
            <a:r>
              <a:rPr lang="en-US" dirty="0" smtClean="0"/>
              <a:t>SQL-like grammar </a:t>
            </a:r>
          </a:p>
          <a:p>
            <a:r>
              <a:rPr lang="en-US" dirty="0" smtClean="0"/>
              <a:t>Pros:</a:t>
            </a:r>
          </a:p>
          <a:p>
            <a:pPr lvl="1"/>
            <a:r>
              <a:rPr lang="en-US" dirty="0" smtClean="0"/>
              <a:t>Very large scale processing, running on cheap hardware</a:t>
            </a:r>
          </a:p>
          <a:p>
            <a:r>
              <a:rPr lang="en-US" dirty="0" smtClean="0"/>
              <a:t>Cons:</a:t>
            </a:r>
          </a:p>
          <a:p>
            <a:pPr lvl="1"/>
            <a:r>
              <a:rPr lang="en-US" altLang="zh-CN" dirty="0" smtClean="0"/>
              <a:t>Can</a:t>
            </a:r>
            <a:r>
              <a:rPr lang="zh-CN" altLang="en-US" dirty="0" smtClean="0"/>
              <a:t> </a:t>
            </a:r>
            <a:r>
              <a:rPr lang="en-US" altLang="zh-CN" dirty="0" smtClean="0"/>
              <a:t>be</a:t>
            </a:r>
            <a:r>
              <a:rPr lang="zh-CN" altLang="en-US" dirty="0" smtClean="0"/>
              <a:t> </a:t>
            </a:r>
            <a:r>
              <a:rPr lang="en-US" altLang="zh-CN" dirty="0" smtClean="0"/>
              <a:t>slow</a:t>
            </a:r>
            <a:r>
              <a:rPr lang="zh-CN" altLang="en-US" dirty="0" smtClean="0"/>
              <a:t> </a:t>
            </a:r>
            <a:r>
              <a:rPr lang="en-US" altLang="zh-CN" dirty="0" smtClean="0"/>
              <a:t>in</a:t>
            </a:r>
            <a:r>
              <a:rPr lang="zh-CN" altLang="en-US" dirty="0" smtClean="0"/>
              <a:t> </a:t>
            </a:r>
            <a:r>
              <a:rPr lang="en-US" altLang="zh-CN" dirty="0" smtClean="0"/>
              <a:t>some</a:t>
            </a:r>
            <a:r>
              <a:rPr lang="zh-CN" altLang="en-US" dirty="0" smtClean="0"/>
              <a:t> </a:t>
            </a:r>
            <a:r>
              <a:rPr lang="en-US" altLang="zh-CN" dirty="0" smtClean="0"/>
              <a:t>cases</a:t>
            </a:r>
            <a:endParaRPr lang="en-US" dirty="0" smtClean="0"/>
          </a:p>
          <a:p>
            <a:pPr lvl="1"/>
            <a:r>
              <a:rPr lang="en-US" dirty="0" smtClean="0"/>
              <a:t>File-based storage sometimes is too simple while designing schemas sometimes is too hard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/>
          <a:srcRect l="18000" r="18000"/>
          <a:stretch>
            <a:fillRect/>
          </a:stretch>
        </p:blipFill>
        <p:spPr>
          <a:xfrm>
            <a:off x="3882343" y="3025384"/>
            <a:ext cx="1175794" cy="122478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 descr="hive-logo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117095" y="3139810"/>
            <a:ext cx="1113099" cy="99593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7229" y="1961262"/>
            <a:ext cx="1143845" cy="1155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45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ln w="28575">
            <a:noFill/>
          </a:ln>
        </p:spPr>
        <p:txBody>
          <a:bodyPr/>
          <a:lstStyle/>
          <a:p>
            <a:r>
              <a:rPr lang="en-US" altLang="zh-CN" dirty="0" smtClean="0"/>
              <a:t>Hadoop</a:t>
            </a:r>
            <a:r>
              <a:rPr lang="zh-CN" altLang="en-US" dirty="0" smtClean="0"/>
              <a:t> </a:t>
            </a:r>
            <a:r>
              <a:rPr lang="en-US" altLang="zh-CN" dirty="0" smtClean="0"/>
              <a:t>processing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scenarios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56984" y="2170253"/>
            <a:ext cx="1258023" cy="1863523"/>
          </a:xfrm>
          <a:prstGeom prst="rect">
            <a:avLst/>
          </a:prstGeom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18088" y="4144661"/>
            <a:ext cx="1707070" cy="646331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One</a:t>
            </a:r>
            <a:r>
              <a:rPr lang="zh-CN" altLang="en-US" dirty="0" smtClean="0"/>
              <a:t> </a:t>
            </a:r>
            <a:r>
              <a:rPr lang="en-US" altLang="zh-CN" dirty="0" smtClean="0"/>
              <a:t>giant</a:t>
            </a:r>
            <a:r>
              <a:rPr lang="zh-CN" altLang="en-US" dirty="0" smtClean="0"/>
              <a:t> </a:t>
            </a:r>
            <a:r>
              <a:rPr lang="en-US" altLang="zh-CN" dirty="0" smtClean="0"/>
              <a:t>input:</a:t>
            </a:r>
          </a:p>
          <a:p>
            <a:r>
              <a:rPr lang="en-US" altLang="zh-CN" dirty="0" smtClean="0"/>
              <a:t>e.g.,</a:t>
            </a:r>
            <a:r>
              <a:rPr lang="zh-CN" altLang="en-US" dirty="0" smtClean="0"/>
              <a:t> </a:t>
            </a:r>
            <a:r>
              <a:rPr lang="en-US" altLang="zh-CN" dirty="0" smtClean="0"/>
              <a:t>a</a:t>
            </a:r>
            <a:r>
              <a:rPr lang="zh-CN" altLang="en-US" dirty="0" smtClean="0"/>
              <a:t> </a:t>
            </a:r>
            <a:r>
              <a:rPr lang="en-US" altLang="zh-CN" dirty="0" smtClean="0"/>
              <a:t>big</a:t>
            </a:r>
            <a:r>
              <a:rPr lang="zh-CN" altLang="en-US" dirty="0" smtClean="0"/>
              <a:t> </a:t>
            </a:r>
            <a:r>
              <a:rPr lang="en-US" altLang="zh-CN" dirty="0" smtClean="0"/>
              <a:t>file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/>
          <a:srcRect l="18000" r="18000"/>
          <a:stretch>
            <a:fillRect/>
          </a:stretch>
        </p:blipFill>
        <p:spPr>
          <a:xfrm>
            <a:off x="5579060" y="3102013"/>
            <a:ext cx="1175794" cy="1224785"/>
          </a:xfrm>
          <a:prstGeom prst="rect">
            <a:avLst/>
          </a:prstGeom>
          <a:ln w="28575">
            <a:noFill/>
          </a:ln>
          <a:effectLst>
            <a:softEdge rad="112500"/>
          </a:effectLst>
        </p:spPr>
      </p:pic>
      <p:pic>
        <p:nvPicPr>
          <p:cNvPr id="8" name="Picture 7" descr="hive-logo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641755" y="2220122"/>
            <a:ext cx="1113099" cy="995931"/>
          </a:xfrm>
          <a:prstGeom prst="rect">
            <a:avLst/>
          </a:prstGeom>
          <a:ln w="28575">
            <a:noFill/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3252" y="2551361"/>
            <a:ext cx="1027846" cy="1038228"/>
          </a:xfrm>
          <a:prstGeom prst="rect">
            <a:avLst/>
          </a:prstGeom>
          <a:ln w="28575">
            <a:noFill/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9866" y="2648093"/>
            <a:ext cx="1053296" cy="1053296"/>
          </a:xfrm>
          <a:prstGeom prst="rect">
            <a:avLst/>
          </a:prstGeom>
          <a:ln w="28575">
            <a:noFill/>
          </a:ln>
        </p:spPr>
      </p:pic>
      <p:sp>
        <p:nvSpPr>
          <p:cNvPr id="14" name="Rectangle 13"/>
          <p:cNvSpPr/>
          <p:nvPr/>
        </p:nvSpPr>
        <p:spPr>
          <a:xfrm>
            <a:off x="2882096" y="2237329"/>
            <a:ext cx="879676" cy="228079"/>
          </a:xfrm>
          <a:prstGeom prst="rect">
            <a:avLst/>
          </a:prstGeom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2882096" y="2574702"/>
            <a:ext cx="879676" cy="228079"/>
          </a:xfrm>
          <a:prstGeom prst="rect">
            <a:avLst/>
          </a:prstGeom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2882096" y="2987974"/>
            <a:ext cx="879676" cy="228079"/>
          </a:xfrm>
          <a:prstGeom prst="rect">
            <a:avLst/>
          </a:prstGeom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2882096" y="3361509"/>
            <a:ext cx="879676" cy="228079"/>
          </a:xfrm>
          <a:prstGeom prst="rect">
            <a:avLst/>
          </a:prstGeom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2882096" y="3798854"/>
            <a:ext cx="879676" cy="228079"/>
          </a:xfrm>
          <a:prstGeom prst="rect">
            <a:avLst/>
          </a:prstGeom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/>
          <p:cNvCxnSpPr>
            <a:endCxn id="14" idx="1"/>
          </p:cNvCxnSpPr>
          <p:nvPr/>
        </p:nvCxnSpPr>
        <p:spPr>
          <a:xfrm flipV="1">
            <a:off x="1737228" y="2351369"/>
            <a:ext cx="1144868" cy="75064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1800980" y="2718087"/>
            <a:ext cx="1081116" cy="51657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endCxn id="16" idx="1"/>
          </p:cNvCxnSpPr>
          <p:nvPr/>
        </p:nvCxnSpPr>
        <p:spPr>
          <a:xfrm flipV="1">
            <a:off x="1800980" y="3102014"/>
            <a:ext cx="1081116" cy="25949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endCxn id="17" idx="1"/>
          </p:cNvCxnSpPr>
          <p:nvPr/>
        </p:nvCxnSpPr>
        <p:spPr>
          <a:xfrm flipV="1">
            <a:off x="1800980" y="3475549"/>
            <a:ext cx="1081116" cy="3141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endCxn id="18" idx="1"/>
          </p:cNvCxnSpPr>
          <p:nvPr/>
        </p:nvCxnSpPr>
        <p:spPr>
          <a:xfrm>
            <a:off x="1778180" y="3637201"/>
            <a:ext cx="1103916" cy="27569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Left-Right Arrow 30"/>
          <p:cNvSpPr/>
          <p:nvPr/>
        </p:nvSpPr>
        <p:spPr>
          <a:xfrm>
            <a:off x="3824466" y="2987974"/>
            <a:ext cx="700209" cy="373535"/>
          </a:xfrm>
          <a:prstGeom prst="leftRightArrow">
            <a:avLst/>
          </a:prstGeom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Left-Right Arrow 31"/>
          <p:cNvSpPr/>
          <p:nvPr/>
        </p:nvSpPr>
        <p:spPr>
          <a:xfrm>
            <a:off x="6960721" y="3029285"/>
            <a:ext cx="700209" cy="373535"/>
          </a:xfrm>
          <a:prstGeom prst="leftRightArrow">
            <a:avLst/>
          </a:prstGeom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3896943" y="4562358"/>
            <a:ext cx="1976310" cy="369332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Hadoop processing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746153" y="5537641"/>
            <a:ext cx="8018990" cy="400110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2000" b="1" dirty="0" smtClean="0">
                <a:solidFill>
                  <a:srgbClr val="0432FF"/>
                </a:solidFill>
              </a:rPr>
              <a:t>Good</a:t>
            </a:r>
            <a:r>
              <a:rPr lang="zh-CN" altLang="en-US" sz="2000" b="1" dirty="0" smtClean="0">
                <a:solidFill>
                  <a:srgbClr val="0432FF"/>
                </a:solidFill>
              </a:rPr>
              <a:t> </a:t>
            </a:r>
            <a:r>
              <a:rPr lang="en-US" altLang="zh-CN" sz="2000" b="1" dirty="0" smtClean="0">
                <a:solidFill>
                  <a:srgbClr val="0432FF"/>
                </a:solidFill>
              </a:rPr>
              <a:t>for</a:t>
            </a:r>
            <a:r>
              <a:rPr lang="zh-CN" altLang="en-US" sz="2000" b="1" dirty="0" smtClean="0">
                <a:solidFill>
                  <a:srgbClr val="0432FF"/>
                </a:solidFill>
              </a:rPr>
              <a:t> </a:t>
            </a:r>
            <a:r>
              <a:rPr lang="en-US" altLang="zh-CN" sz="2000" b="1" dirty="0" smtClean="0">
                <a:solidFill>
                  <a:srgbClr val="0432FF"/>
                </a:solidFill>
              </a:rPr>
              <a:t>large-scale</a:t>
            </a:r>
            <a:r>
              <a:rPr lang="zh-CN" altLang="en-US" sz="2000" b="1" dirty="0" smtClean="0">
                <a:solidFill>
                  <a:srgbClr val="0432FF"/>
                </a:solidFill>
              </a:rPr>
              <a:t> </a:t>
            </a:r>
            <a:r>
              <a:rPr lang="en-US" altLang="zh-CN" sz="2000" b="1" dirty="0" smtClean="0">
                <a:solidFill>
                  <a:srgbClr val="0432FF"/>
                </a:solidFill>
              </a:rPr>
              <a:t>batch</a:t>
            </a:r>
            <a:r>
              <a:rPr lang="zh-CN" altLang="en-US" sz="2000" b="1" dirty="0" smtClean="0">
                <a:solidFill>
                  <a:srgbClr val="0432FF"/>
                </a:solidFill>
              </a:rPr>
              <a:t> </a:t>
            </a:r>
            <a:r>
              <a:rPr lang="en-US" altLang="zh-CN" sz="2000" b="1" dirty="0" smtClean="0">
                <a:solidFill>
                  <a:srgbClr val="0432FF"/>
                </a:solidFill>
              </a:rPr>
              <a:t>processing!</a:t>
            </a:r>
            <a:r>
              <a:rPr lang="zh-CN" altLang="en-US" sz="2000" b="1" dirty="0" smtClean="0">
                <a:solidFill>
                  <a:srgbClr val="0432FF"/>
                </a:solidFill>
              </a:rPr>
              <a:t> </a:t>
            </a:r>
            <a:r>
              <a:rPr lang="en-US" altLang="zh-CN" sz="2000" b="1" dirty="0" smtClean="0">
                <a:solidFill>
                  <a:srgbClr val="0432FF"/>
                </a:solidFill>
              </a:rPr>
              <a:t>E.g.,</a:t>
            </a:r>
            <a:r>
              <a:rPr lang="zh-CN" altLang="en-US" sz="2000" b="1" dirty="0" smtClean="0">
                <a:solidFill>
                  <a:srgbClr val="0432FF"/>
                </a:solidFill>
              </a:rPr>
              <a:t> </a:t>
            </a:r>
            <a:r>
              <a:rPr lang="en-US" altLang="zh-CN" sz="2000" b="1" dirty="0" smtClean="0">
                <a:solidFill>
                  <a:srgbClr val="0432FF"/>
                </a:solidFill>
              </a:rPr>
              <a:t>a</a:t>
            </a:r>
            <a:r>
              <a:rPr lang="zh-CN" altLang="en-US" sz="2000" b="1" dirty="0" smtClean="0">
                <a:solidFill>
                  <a:srgbClr val="0432FF"/>
                </a:solidFill>
              </a:rPr>
              <a:t> </a:t>
            </a:r>
            <a:r>
              <a:rPr lang="en-US" altLang="zh-CN" sz="2000" b="1" dirty="0" smtClean="0">
                <a:solidFill>
                  <a:srgbClr val="0432FF"/>
                </a:solidFill>
              </a:rPr>
              <a:t>job</a:t>
            </a:r>
            <a:r>
              <a:rPr lang="zh-CN" altLang="en-US" sz="2000" b="1" dirty="0" smtClean="0">
                <a:solidFill>
                  <a:srgbClr val="0432FF"/>
                </a:solidFill>
              </a:rPr>
              <a:t> </a:t>
            </a:r>
            <a:r>
              <a:rPr lang="en-US" altLang="zh-CN" sz="2000" b="1" dirty="0" smtClean="0">
                <a:solidFill>
                  <a:srgbClr val="0432FF"/>
                </a:solidFill>
              </a:rPr>
              <a:t>take</a:t>
            </a:r>
            <a:r>
              <a:rPr lang="zh-CN" altLang="en-US" sz="2000" b="1" dirty="0" smtClean="0">
                <a:solidFill>
                  <a:srgbClr val="0432FF"/>
                </a:solidFill>
              </a:rPr>
              <a:t> </a:t>
            </a:r>
            <a:r>
              <a:rPr lang="en-US" altLang="zh-CN" sz="2000" b="1" dirty="0" smtClean="0">
                <a:solidFill>
                  <a:srgbClr val="0432FF"/>
                </a:solidFill>
              </a:rPr>
              <a:t>24hr</a:t>
            </a:r>
            <a:r>
              <a:rPr lang="zh-CN" altLang="en-US" sz="2000" b="1" dirty="0" smtClean="0">
                <a:solidFill>
                  <a:srgbClr val="0432FF"/>
                </a:solidFill>
              </a:rPr>
              <a:t> </a:t>
            </a:r>
            <a:r>
              <a:rPr lang="en-US" altLang="zh-CN" sz="2000" b="1" dirty="0" smtClean="0">
                <a:solidFill>
                  <a:srgbClr val="0432FF"/>
                </a:solidFill>
              </a:rPr>
              <a:t>on</a:t>
            </a:r>
            <a:r>
              <a:rPr lang="zh-CN" altLang="en-US" sz="2000" b="1" dirty="0" smtClean="0">
                <a:solidFill>
                  <a:srgbClr val="0432FF"/>
                </a:solidFill>
              </a:rPr>
              <a:t> </a:t>
            </a:r>
            <a:r>
              <a:rPr lang="en-US" altLang="zh-CN" sz="2000" b="1" dirty="0" smtClean="0">
                <a:solidFill>
                  <a:srgbClr val="0432FF"/>
                </a:solidFill>
              </a:rPr>
              <a:t>a</a:t>
            </a:r>
            <a:r>
              <a:rPr lang="zh-CN" altLang="en-US" sz="2000" b="1" dirty="0" smtClean="0">
                <a:solidFill>
                  <a:srgbClr val="0432FF"/>
                </a:solidFill>
              </a:rPr>
              <a:t> </a:t>
            </a:r>
            <a:r>
              <a:rPr lang="en-US" altLang="zh-CN" sz="2000" b="1" dirty="0" smtClean="0">
                <a:solidFill>
                  <a:srgbClr val="0432FF"/>
                </a:solidFill>
              </a:rPr>
              <a:t>100T</a:t>
            </a:r>
            <a:r>
              <a:rPr lang="zh-CN" altLang="en-US" sz="2000" b="1" dirty="0" smtClean="0">
                <a:solidFill>
                  <a:srgbClr val="0432FF"/>
                </a:solidFill>
              </a:rPr>
              <a:t> </a:t>
            </a:r>
            <a:r>
              <a:rPr lang="en-US" altLang="zh-CN" sz="2000" b="1" dirty="0" smtClean="0">
                <a:solidFill>
                  <a:srgbClr val="0432FF"/>
                </a:solidFill>
              </a:rPr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556099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18" grpId="0" animBg="1"/>
      <p:bldP spid="31" grpId="0" animBg="1"/>
      <p:bldP spid="32" grpId="0" animBg="1"/>
      <p:bldP spid="3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Other </a:t>
            </a:r>
            <a:r>
              <a:rPr lang="en-US" altLang="zh-CN" dirty="0" smtClean="0"/>
              <a:t>scenarios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 </a:t>
            </a:r>
            <a:r>
              <a:rPr lang="en-US" dirty="0"/>
              <a:t>organized in terms of many “records</a:t>
            </a:r>
            <a:r>
              <a:rPr lang="en-US" dirty="0" smtClean="0"/>
              <a:t>”</a:t>
            </a:r>
          </a:p>
          <a:p>
            <a:r>
              <a:rPr lang="en-US" dirty="0" smtClean="0"/>
              <a:t>Records is </a:t>
            </a:r>
            <a:r>
              <a:rPr lang="en-US" i="1" dirty="0" smtClean="0"/>
              <a:t>mutable, e.g., can be modified, updated</a:t>
            </a:r>
            <a:endParaRPr lang="en-US" i="1" dirty="0"/>
          </a:p>
          <a:p>
            <a:r>
              <a:rPr lang="en-US" dirty="0"/>
              <a:t>Data unlikely to fit on single machine, must be </a:t>
            </a:r>
            <a:r>
              <a:rPr lang="en-US" dirty="0" smtClean="0"/>
              <a:t>distributed</a:t>
            </a:r>
          </a:p>
          <a:p>
            <a:r>
              <a:rPr lang="en-US" dirty="0"/>
              <a:t>We want to keep track of </a:t>
            </a:r>
            <a:r>
              <a:rPr lang="en-US" i="1" dirty="0"/>
              <a:t>mutable</a:t>
            </a:r>
            <a:r>
              <a:rPr lang="en-US" dirty="0"/>
              <a:t> data in a </a:t>
            </a:r>
            <a:r>
              <a:rPr lang="en-US" i="1" dirty="0"/>
              <a:t>scalable</a:t>
            </a:r>
            <a:r>
              <a:rPr lang="en-US" dirty="0"/>
              <a:t> </a:t>
            </a:r>
            <a:r>
              <a:rPr lang="en-US" dirty="0" smtClean="0"/>
              <a:t>manner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222339" y="4942390"/>
            <a:ext cx="41160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What are </a:t>
            </a:r>
            <a:r>
              <a:rPr lang="en-US" sz="2800" b="1" smtClean="0">
                <a:solidFill>
                  <a:srgbClr val="FF0000"/>
                </a:solidFill>
              </a:rPr>
              <a:t>these scenarios?</a:t>
            </a:r>
            <a:endParaRPr lang="en-US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2488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699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3423021"/>
            <a:ext cx="4262988" cy="31536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597" y="780456"/>
            <a:ext cx="9144000" cy="455630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129742" y="1690689"/>
            <a:ext cx="1435261" cy="14344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630834" y="1690689"/>
            <a:ext cx="1435261" cy="14344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195225" y="1690689"/>
            <a:ext cx="1435261" cy="14344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707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77056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331884" y="5653388"/>
            <a:ext cx="5179495" cy="400110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2000" b="1" dirty="0" smtClean="0">
                <a:solidFill>
                  <a:srgbClr val="0432FF"/>
                </a:solidFill>
              </a:rPr>
              <a:t>We need </a:t>
            </a:r>
            <a:r>
              <a:rPr lang="en-US" altLang="zh-CN" sz="2000" b="1" smtClean="0">
                <a:solidFill>
                  <a:srgbClr val="0432FF"/>
                </a:solidFill>
              </a:rPr>
              <a:t>data storage tools other than Hadoop</a:t>
            </a:r>
            <a:endParaRPr lang="en-US" altLang="zh-CN" sz="2000" b="1" dirty="0" smtClean="0">
              <a:solidFill>
                <a:srgbClr val="0432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012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Big Data management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Three Core Ideas</a:t>
            </a:r>
          </a:p>
          <a:p>
            <a:pPr lvl="1"/>
            <a:r>
              <a:rPr lang="en-US" dirty="0" smtClean="0"/>
              <a:t>Partitioning (</a:t>
            </a:r>
            <a:r>
              <a:rPr lang="en-US" dirty="0" err="1" smtClean="0"/>
              <a:t>sharding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For scalability</a:t>
            </a:r>
          </a:p>
          <a:p>
            <a:pPr lvl="2"/>
            <a:r>
              <a:rPr lang="en-US" dirty="0" smtClean="0"/>
              <a:t>For latency</a:t>
            </a:r>
          </a:p>
          <a:p>
            <a:pPr lvl="1"/>
            <a:r>
              <a:rPr lang="en-US" dirty="0" smtClean="0"/>
              <a:t>Replication</a:t>
            </a:r>
          </a:p>
          <a:p>
            <a:pPr lvl="2"/>
            <a:r>
              <a:rPr lang="en-US" dirty="0" smtClean="0"/>
              <a:t>For robustness (availability)</a:t>
            </a:r>
          </a:p>
          <a:p>
            <a:pPr lvl="2"/>
            <a:r>
              <a:rPr lang="en-US" dirty="0" smtClean="0"/>
              <a:t>For throughput</a:t>
            </a:r>
          </a:p>
          <a:p>
            <a:pPr lvl="1"/>
            <a:r>
              <a:rPr lang="en-US" dirty="0" smtClean="0"/>
              <a:t>Caching</a:t>
            </a:r>
          </a:p>
          <a:p>
            <a:pPr lvl="2"/>
            <a:r>
              <a:rPr lang="en-US" dirty="0" smtClean="0"/>
              <a:t>For latency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5311" y="4372673"/>
            <a:ext cx="4768770" cy="2376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871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Sharding</a:t>
            </a:r>
            <a:endParaRPr lang="en-US" dirty="0"/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10228" y="1825625"/>
            <a:ext cx="7876572" cy="1917700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>
                <a:solidFill>
                  <a:srgbClr val="0432FF"/>
                </a:solidFill>
              </a:rPr>
              <a:t>Vertical </a:t>
            </a:r>
            <a:r>
              <a:rPr lang="en-US" dirty="0">
                <a:solidFill>
                  <a:srgbClr val="0432FF"/>
                </a:solidFill>
              </a:rPr>
              <a:t>Partitioning</a:t>
            </a:r>
            <a:r>
              <a:rPr lang="en-US" dirty="0"/>
              <a:t>: Have tables related to a specific feature sit on their own server. May have to rebalance or </a:t>
            </a:r>
            <a:r>
              <a:rPr lang="en-US" dirty="0" err="1"/>
              <a:t>reshard</a:t>
            </a:r>
            <a:r>
              <a:rPr lang="en-US" dirty="0"/>
              <a:t> if tables outgrow server.</a:t>
            </a:r>
          </a:p>
          <a:p>
            <a:r>
              <a:rPr lang="en-US" dirty="0" smtClean="0">
                <a:solidFill>
                  <a:srgbClr val="0432FF"/>
                </a:solidFill>
              </a:rPr>
              <a:t>Key </a:t>
            </a:r>
            <a:r>
              <a:rPr lang="en-US" dirty="0">
                <a:solidFill>
                  <a:srgbClr val="0432FF"/>
                </a:solidFill>
              </a:rPr>
              <a:t>or Hash-Based partitioning</a:t>
            </a:r>
            <a:r>
              <a:rPr lang="en-US" dirty="0"/>
              <a:t>:  Use a key value in a hash and use the resulting value as entry into multiple servers.</a:t>
            </a:r>
          </a:p>
          <a:p>
            <a:r>
              <a:rPr lang="en-US" dirty="0" smtClean="0">
                <a:solidFill>
                  <a:srgbClr val="0432FF"/>
                </a:solidFill>
              </a:rPr>
              <a:t>Directory-Based </a:t>
            </a:r>
            <a:r>
              <a:rPr lang="en-US" dirty="0">
                <a:solidFill>
                  <a:srgbClr val="0432FF"/>
                </a:solidFill>
              </a:rPr>
              <a:t>Partitioning</a:t>
            </a:r>
            <a:r>
              <a:rPr lang="en-US" dirty="0"/>
              <a:t>: Have a lookup service that has knowledge of the partitioning scheme . This allows for the adding of servers </a:t>
            </a:r>
            <a:r>
              <a:rPr lang="en-US" dirty="0" smtClean="0"/>
              <a:t>or changing </a:t>
            </a:r>
            <a:r>
              <a:rPr lang="en-US" dirty="0"/>
              <a:t>the partition scheme without changing the application.  </a:t>
            </a:r>
            <a:endParaRPr lang="en-US" sz="22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7701" y="4473119"/>
            <a:ext cx="5210175" cy="2072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665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Replication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8788" y="1477963"/>
            <a:ext cx="5464147" cy="52863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2361" y="1477963"/>
            <a:ext cx="6477000" cy="469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836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Caching </a:t>
            </a:r>
            <a:r>
              <a:rPr lang="en-US" dirty="0" smtClean="0"/>
              <a:t> - Facebook Architecture</a:t>
            </a:r>
            <a:endParaRPr lang="en-US" dirty="0"/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0" y="6611938"/>
            <a:ext cx="8458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/>
              <a:t>Source: </a:t>
            </a:r>
            <a:r>
              <a:rPr lang="en-US" sz="1000" b="0" dirty="0" err="1" smtClean="0"/>
              <a:t>www.facebook.com</a:t>
            </a:r>
            <a:r>
              <a:rPr lang="en-US" sz="1000" b="0" dirty="0"/>
              <a:t>/</a:t>
            </a:r>
            <a:r>
              <a:rPr lang="en-US" sz="1000" b="0" dirty="0" err="1"/>
              <a:t>note.php?note_id</a:t>
            </a:r>
            <a:r>
              <a:rPr lang="en-US" sz="1000" b="0" dirty="0"/>
              <a:t>=23844338919</a:t>
            </a:r>
          </a:p>
        </p:txBody>
      </p:sp>
      <p:sp>
        <p:nvSpPr>
          <p:cNvPr id="5" name="Can 4"/>
          <p:cNvSpPr/>
          <p:nvPr/>
        </p:nvSpPr>
        <p:spPr bwMode="auto">
          <a:xfrm>
            <a:off x="3581400" y="2438400"/>
            <a:ext cx="1828800" cy="1219200"/>
          </a:xfrm>
          <a:prstGeom prst="can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/>
                <a:cs typeface="Gill Sans"/>
              </a:rPr>
              <a:t>MySQL</a:t>
            </a:r>
          </a:p>
        </p:txBody>
      </p:sp>
      <p:sp>
        <p:nvSpPr>
          <p:cNvPr id="6" name="Rounded Rectangle 5"/>
          <p:cNvSpPr/>
          <p:nvPr/>
        </p:nvSpPr>
        <p:spPr bwMode="auto">
          <a:xfrm>
            <a:off x="3581400" y="1676400"/>
            <a:ext cx="1828800" cy="6096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memcached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08613" y="4318337"/>
            <a:ext cx="264227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000000"/>
                </a:solidFill>
                <a:latin typeface="Gill Sans"/>
                <a:cs typeface="Gill Sans"/>
              </a:rPr>
              <a:t>Read path:</a:t>
            </a:r>
          </a:p>
          <a:p>
            <a:r>
              <a:rPr lang="en-US" sz="2000" b="0" dirty="0" smtClean="0">
                <a:solidFill>
                  <a:srgbClr val="000000"/>
                </a:solidFill>
                <a:latin typeface="Gill Sans"/>
                <a:cs typeface="Gill Sans"/>
              </a:rPr>
              <a:t>Look in </a:t>
            </a:r>
            <a:r>
              <a:rPr lang="en-US" sz="2000" b="0" dirty="0" err="1" smtClean="0">
                <a:solidFill>
                  <a:srgbClr val="000000"/>
                </a:solidFill>
                <a:latin typeface="Gill Sans"/>
                <a:cs typeface="Gill Sans"/>
              </a:rPr>
              <a:t>memcached</a:t>
            </a:r>
            <a:endParaRPr lang="en-US" sz="2000" b="0" dirty="0" smtClean="0">
              <a:solidFill>
                <a:srgbClr val="000000"/>
              </a:solidFill>
              <a:latin typeface="Gill Sans"/>
              <a:cs typeface="Gill Sans"/>
            </a:endParaRPr>
          </a:p>
          <a:p>
            <a:r>
              <a:rPr lang="en-US" sz="2000" b="0" dirty="0" smtClean="0">
                <a:solidFill>
                  <a:srgbClr val="000000"/>
                </a:solidFill>
                <a:latin typeface="Gill Sans"/>
                <a:cs typeface="Gill Sans"/>
              </a:rPr>
              <a:t>Look in MySQL</a:t>
            </a:r>
          </a:p>
          <a:p>
            <a:r>
              <a:rPr lang="en-US" sz="2000" b="0" dirty="0" smtClean="0">
                <a:solidFill>
                  <a:srgbClr val="000000"/>
                </a:solidFill>
                <a:latin typeface="Gill Sans"/>
                <a:cs typeface="Gill Sans"/>
              </a:rPr>
              <a:t>Populate in </a:t>
            </a:r>
            <a:r>
              <a:rPr lang="en-US" sz="2000" b="0" dirty="0" err="1" smtClean="0">
                <a:solidFill>
                  <a:srgbClr val="000000"/>
                </a:solidFill>
                <a:latin typeface="Gill Sans"/>
                <a:cs typeface="Gill Sans"/>
              </a:rPr>
              <a:t>memcached</a:t>
            </a:r>
            <a:endParaRPr lang="en-US" sz="20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418613" y="4318337"/>
            <a:ext cx="259054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000000"/>
                </a:solidFill>
                <a:latin typeface="Gill Sans"/>
                <a:cs typeface="Gill Sans"/>
              </a:rPr>
              <a:t>Write path:</a:t>
            </a:r>
          </a:p>
          <a:p>
            <a:r>
              <a:rPr lang="en-US" sz="2000" b="0" dirty="0" smtClean="0">
                <a:solidFill>
                  <a:srgbClr val="000000"/>
                </a:solidFill>
                <a:latin typeface="Gill Sans"/>
                <a:cs typeface="Gill Sans"/>
              </a:rPr>
              <a:t>Write in MySQL</a:t>
            </a:r>
          </a:p>
          <a:p>
            <a:r>
              <a:rPr lang="en-US" sz="2000" b="0" dirty="0" smtClean="0">
                <a:solidFill>
                  <a:srgbClr val="000000"/>
                </a:solidFill>
                <a:latin typeface="Gill Sans"/>
                <a:cs typeface="Gill Sans"/>
              </a:rPr>
              <a:t>Remove in </a:t>
            </a:r>
            <a:r>
              <a:rPr lang="en-US" sz="2000" b="0" dirty="0" err="1" smtClean="0">
                <a:solidFill>
                  <a:srgbClr val="000000"/>
                </a:solidFill>
                <a:latin typeface="Gill Sans"/>
                <a:cs typeface="Gill Sans"/>
              </a:rPr>
              <a:t>memcached</a:t>
            </a:r>
            <a:endParaRPr lang="en-US" sz="2000" b="0" dirty="0" smtClean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418613" y="5461337"/>
            <a:ext cx="264227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000000"/>
                </a:solidFill>
                <a:latin typeface="Gill Sans"/>
                <a:cs typeface="Gill Sans"/>
              </a:rPr>
              <a:t>Subsequent read:</a:t>
            </a:r>
          </a:p>
          <a:p>
            <a:r>
              <a:rPr lang="en-US" sz="2000" b="0" dirty="0" smtClean="0">
                <a:solidFill>
                  <a:srgbClr val="000000"/>
                </a:solidFill>
                <a:latin typeface="Gill Sans"/>
                <a:cs typeface="Gill Sans"/>
              </a:rPr>
              <a:t>Look in MySQL</a:t>
            </a:r>
          </a:p>
          <a:p>
            <a:r>
              <a:rPr lang="en-US" sz="2000" b="0" dirty="0" smtClean="0">
                <a:solidFill>
                  <a:srgbClr val="000000"/>
                </a:solidFill>
                <a:latin typeface="Gill Sans"/>
                <a:cs typeface="Gill Sans"/>
              </a:rPr>
              <a:t>Populate in </a:t>
            </a:r>
            <a:r>
              <a:rPr lang="en-US" sz="2000" b="0" dirty="0" err="1" smtClean="0">
                <a:solidFill>
                  <a:srgbClr val="000000"/>
                </a:solidFill>
                <a:latin typeface="Gill Sans"/>
                <a:cs typeface="Gill Sans"/>
              </a:rPr>
              <a:t>memcached</a:t>
            </a:r>
            <a:endParaRPr lang="en-US" sz="20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696200" y="5602069"/>
            <a:ext cx="5753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008000"/>
                </a:solidFill>
                <a:latin typeface="Zapf Dingbats"/>
                <a:ea typeface="Zapf Dingbats"/>
                <a:cs typeface="Zapf Dingbats"/>
                <a:sym typeface="Zapf Dingbats"/>
              </a:rPr>
              <a:t>✔</a:t>
            </a:r>
            <a:endParaRPr lang="en-US" sz="3600" dirty="0">
              <a:solidFill>
                <a:srgbClr val="008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421733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/>
          <a:srcRect l="18000" r="18000"/>
          <a:stretch>
            <a:fillRect/>
          </a:stretch>
        </p:blipFill>
        <p:spPr>
          <a:xfrm>
            <a:off x="3465653" y="1164220"/>
            <a:ext cx="1682496" cy="17526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Rounded Rectangle 4"/>
          <p:cNvSpPr/>
          <p:nvPr/>
        </p:nvSpPr>
        <p:spPr>
          <a:xfrm>
            <a:off x="1524000" y="3277394"/>
            <a:ext cx="6324600" cy="1447800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3600">
                <a:solidFill>
                  <a:srgbClr val="FFFFFF"/>
                </a:solidFill>
              </a:rPr>
              <a:t>Pig : Building High-Level Dataflows over Map-Reduce</a:t>
            </a:r>
          </a:p>
        </p:txBody>
      </p:sp>
    </p:spTree>
    <p:extLst>
      <p:ext uri="{BB962C8B-B14F-4D97-AF65-F5344CB8AC3E}">
        <p14:creationId xmlns:p14="http://schemas.microsoft.com/office/powerpoint/2010/main" val="1073495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918329"/>
          </a:xfrm>
        </p:spPr>
        <p:txBody>
          <a:bodyPr/>
          <a:lstStyle/>
          <a:p>
            <a:r>
              <a:rPr lang="en-US" altLang="zh-CN" dirty="0" smtClean="0"/>
              <a:t>Put</a:t>
            </a:r>
            <a:r>
              <a:rPr lang="zh-CN" altLang="en-US" dirty="0" smtClean="0"/>
              <a:t> </a:t>
            </a:r>
            <a:r>
              <a:rPr lang="en-US" altLang="zh-CN" dirty="0" smtClean="0"/>
              <a:t>things</a:t>
            </a:r>
            <a:r>
              <a:rPr lang="zh-CN" altLang="en-US" dirty="0" smtClean="0"/>
              <a:t> </a:t>
            </a:r>
            <a:r>
              <a:rPr lang="en-US" altLang="zh-CN" dirty="0" smtClean="0"/>
              <a:t>together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283455"/>
            <a:ext cx="8029575" cy="5435677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H="1">
            <a:off x="6587613" y="2723535"/>
            <a:ext cx="1140542" cy="24580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7270208" y="2354203"/>
            <a:ext cx="1316579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mtClean="0"/>
              <a:t>Replications</a:t>
            </a:r>
            <a:endParaRPr lang="en-US"/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7148052" y="4512011"/>
            <a:ext cx="1038050" cy="63026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921410" y="4142679"/>
            <a:ext cx="858632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mtClean="0"/>
              <a:t>Cache</a:t>
            </a:r>
            <a:endParaRPr lang="en-US"/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4793226" y="2291719"/>
            <a:ext cx="1140542" cy="24580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475821" y="1922387"/>
            <a:ext cx="1005596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 smtClean="0"/>
              <a:t>Sharding</a:t>
            </a:r>
            <a:endParaRPr lang="en-US" dirty="0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5525710" y="5326937"/>
            <a:ext cx="1199181" cy="12473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261018" y="4957605"/>
            <a:ext cx="858632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mtClean="0"/>
              <a:t>Cache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610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3" grpId="0" animBg="1"/>
      <p:bldP spid="15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How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dirty="0"/>
              <a:t>partitions </a:t>
            </a:r>
            <a:r>
              <a:rPr lang="en-US" altLang="zh-CN" dirty="0" smtClean="0"/>
              <a:t>data?</a:t>
            </a:r>
            <a:endParaRPr lang="en-US" dirty="0" smtClean="0"/>
          </a:p>
          <a:p>
            <a:r>
              <a:rPr lang="en-US" dirty="0" smtClean="0"/>
              <a:t>How do we keep </a:t>
            </a:r>
            <a:r>
              <a:rPr lang="en-US" altLang="zh-CN" dirty="0" smtClean="0"/>
              <a:t>replications</a:t>
            </a:r>
            <a:r>
              <a:rPr lang="zh-CN" altLang="en-US" dirty="0" smtClean="0"/>
              <a:t> </a:t>
            </a:r>
            <a:r>
              <a:rPr lang="en-US" dirty="0" smtClean="0"/>
              <a:t>in sync?</a:t>
            </a:r>
          </a:p>
          <a:p>
            <a:r>
              <a:rPr lang="en-US" dirty="0" smtClean="0"/>
              <a:t>What happens to the cache</a:t>
            </a:r>
            <a:r>
              <a:rPr lang="en-US" altLang="zh-CN" dirty="0" smtClean="0"/>
              <a:t>/replications/shards</a:t>
            </a:r>
            <a:r>
              <a:rPr lang="en-US" dirty="0" smtClean="0"/>
              <a:t> when the underlying data</a:t>
            </a:r>
            <a:r>
              <a:rPr lang="en-US" altLang="zh-CN" dirty="0" smtClean="0"/>
              <a:t>/machine</a:t>
            </a:r>
            <a:r>
              <a:rPr lang="en-US" dirty="0" smtClean="0"/>
              <a:t> changes?</a:t>
            </a:r>
          </a:p>
          <a:p>
            <a:pPr lvl="1"/>
            <a:r>
              <a:rPr lang="en-US" dirty="0"/>
              <a:t>Consistency matters</a:t>
            </a:r>
            <a:r>
              <a:rPr lang="is-IS" dirty="0"/>
              <a:t>…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981949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Consistency matters</a:t>
            </a:r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People you don’t want seeing your pictures:</a:t>
            </a:r>
          </a:p>
          <a:p>
            <a:pPr lvl="1"/>
            <a:r>
              <a:rPr lang="en-US" dirty="0"/>
              <a:t>Alice removes mom from list of people who can view photos</a:t>
            </a:r>
          </a:p>
          <a:p>
            <a:pPr lvl="1"/>
            <a:r>
              <a:rPr lang="en-US" dirty="0"/>
              <a:t>Alice posts embarrassing pictures from Spring Break</a:t>
            </a:r>
          </a:p>
          <a:p>
            <a:pPr lvl="1"/>
            <a:r>
              <a:rPr lang="en-US" dirty="0"/>
              <a:t>Can mom see Alice’s photo?</a:t>
            </a:r>
          </a:p>
          <a:p>
            <a:r>
              <a:rPr lang="en-US" dirty="0"/>
              <a:t>Why am I still getting messages?</a:t>
            </a:r>
          </a:p>
          <a:p>
            <a:pPr lvl="1"/>
            <a:r>
              <a:rPr lang="en-US" dirty="0"/>
              <a:t>Bob unsubscribes from mailing list</a:t>
            </a:r>
          </a:p>
          <a:p>
            <a:pPr lvl="1"/>
            <a:r>
              <a:rPr lang="en-US" dirty="0"/>
              <a:t>Message sent to mailing list right after</a:t>
            </a:r>
          </a:p>
          <a:p>
            <a:pPr lvl="1"/>
            <a:r>
              <a:rPr lang="en-US" dirty="0"/>
              <a:t>Does Bob receive the message?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3478" y="4705108"/>
            <a:ext cx="2870522" cy="2152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904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Consistency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row X is replicated on nodes M and N</a:t>
            </a:r>
          </a:p>
          <a:p>
            <a:r>
              <a:rPr lang="en-US" dirty="0"/>
              <a:t>The client A writes row X to node N</a:t>
            </a:r>
          </a:p>
          <a:p>
            <a:r>
              <a:rPr lang="en-US" dirty="0"/>
              <a:t>After a period of time t, client B reads row X from node M</a:t>
            </a:r>
          </a:p>
          <a:p>
            <a:r>
              <a:rPr lang="en-US" dirty="0"/>
              <a:t>The consistency model has to </a:t>
            </a:r>
            <a:r>
              <a:rPr lang="en-US" b="1" dirty="0"/>
              <a:t>determine whether client B sees the write from client A or not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1644" y="4945856"/>
            <a:ext cx="3243262" cy="180578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181057" y="5848746"/>
            <a:ext cx="22740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Bad consistency!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665995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at_Signal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53272" y="0"/>
            <a:ext cx="11664072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04800" y="1981200"/>
            <a:ext cx="361889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0" dirty="0" smtClean="0">
                <a:latin typeface="Gill Sans"/>
                <a:cs typeface="Gill Sans"/>
              </a:rPr>
              <a:t>Relational Databases</a:t>
            </a:r>
            <a:endParaRPr lang="en-US" sz="3200" b="0" dirty="0">
              <a:latin typeface="Gill Sans"/>
              <a:cs typeface="Gill San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436985" y="5638800"/>
            <a:ext cx="304001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0" dirty="0" smtClean="0">
                <a:latin typeface="Gill Sans"/>
                <a:cs typeface="Gill Sans"/>
              </a:rPr>
              <a:t>… to the rescue!</a:t>
            </a:r>
            <a:endParaRPr lang="en-US" sz="3200" b="0" dirty="0">
              <a:latin typeface="Gill Sans"/>
              <a:cs typeface="Gill Sans"/>
            </a:endParaRPr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0" y="6611938"/>
            <a:ext cx="40386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 smtClean="0"/>
              <a:t>Source: </a:t>
            </a:r>
            <a:r>
              <a:rPr lang="en-US" sz="1000" b="0" dirty="0" err="1" smtClean="0"/>
              <a:t>images.wikia.com</a:t>
            </a:r>
            <a:r>
              <a:rPr lang="en-US" sz="1000" b="0" dirty="0"/>
              <a:t>/batman/images/b/b1/</a:t>
            </a:r>
            <a:r>
              <a:rPr lang="en-US" sz="1000" b="0" dirty="0" err="1"/>
              <a:t>Bat_Signal.jpg</a:t>
            </a:r>
            <a:endParaRPr lang="en-US" sz="1000" b="0" dirty="0"/>
          </a:p>
        </p:txBody>
      </p:sp>
    </p:spTree>
    <p:extLst>
      <p:ext uri="{BB962C8B-B14F-4D97-AF65-F5344CB8AC3E}">
        <p14:creationId xmlns:p14="http://schemas.microsoft.com/office/powerpoint/2010/main" val="210175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 </a:t>
            </a:r>
            <a:r>
              <a:rPr lang="en-US" dirty="0" err="1" smtClean="0"/>
              <a:t>RDBMSes</a:t>
            </a:r>
            <a:r>
              <a:rPr lang="en-US" dirty="0" smtClean="0"/>
              <a:t> provide?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Relational model with schemas</a:t>
            </a:r>
          </a:p>
          <a:p>
            <a:r>
              <a:rPr lang="en-US" dirty="0" smtClean="0"/>
              <a:t>Powerful, flexible query language</a:t>
            </a:r>
          </a:p>
          <a:p>
            <a:r>
              <a:rPr lang="en-US" dirty="0" smtClean="0"/>
              <a:t>Transactional semantics: ACID </a:t>
            </a:r>
          </a:p>
          <a:p>
            <a:r>
              <a:rPr lang="en-US" dirty="0" smtClean="0"/>
              <a:t>Rich ecosystem, lots of tool support</a:t>
            </a:r>
          </a:p>
          <a:p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7420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 </a:t>
            </a:r>
            <a:r>
              <a:rPr lang="en-US" dirty="0" err="1" smtClean="0"/>
              <a:t>RDBMSes</a:t>
            </a:r>
            <a:r>
              <a:rPr lang="en-US" dirty="0" smtClean="0"/>
              <a:t> do it?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Transactions on a single machine: (relatively) easy!</a:t>
            </a:r>
          </a:p>
          <a:p>
            <a:r>
              <a:rPr lang="en-US" dirty="0" smtClean="0"/>
              <a:t>Partition tables to keep transactions on a single machine</a:t>
            </a:r>
          </a:p>
          <a:p>
            <a:pPr lvl="1"/>
            <a:r>
              <a:rPr lang="en-US" dirty="0" smtClean="0"/>
              <a:t>Example: partition by user</a:t>
            </a:r>
          </a:p>
          <a:p>
            <a:r>
              <a:rPr lang="en-US" dirty="0" smtClean="0"/>
              <a:t>What about transactions that require multiple machine? </a:t>
            </a:r>
          </a:p>
          <a:p>
            <a:pPr lvl="1"/>
            <a:r>
              <a:rPr lang="en-US" dirty="0" smtClean="0"/>
              <a:t>Example: transactions involving multiple users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113619" y="5163876"/>
            <a:ext cx="26301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0" dirty="0" smtClean="0">
                <a:solidFill>
                  <a:srgbClr val="FF0000"/>
                </a:solidFill>
                <a:latin typeface="Gill Sans"/>
                <a:cs typeface="Gill Sans"/>
              </a:rPr>
              <a:t>Solution</a:t>
            </a:r>
            <a:r>
              <a:rPr lang="en-US" sz="3200" b="0" smtClean="0">
                <a:solidFill>
                  <a:srgbClr val="FF0000"/>
                </a:solidFill>
                <a:latin typeface="Gill Sans"/>
                <a:cs typeface="Gill Sans"/>
              </a:rPr>
              <a:t>: ACID</a:t>
            </a:r>
            <a:endParaRPr lang="en-US" sz="32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062842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E0F92-7DC4-4D51-9A20-F0A0B92F826F}" type="slidenum">
              <a:rPr lang="en-US"/>
              <a:pPr/>
              <a:t>37</a:t>
            </a:fld>
            <a:endParaRPr lang="en-US"/>
          </a:p>
        </p:txBody>
      </p:sp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ACID </a:t>
            </a:r>
            <a:r>
              <a:rPr lang="en-US" dirty="0" smtClean="0"/>
              <a:t>Consistency</a:t>
            </a:r>
            <a:endParaRPr lang="en-US" dirty="0"/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676400"/>
            <a:ext cx="8458200" cy="44196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A DBMS is expected to support “</a:t>
            </a:r>
            <a:r>
              <a:rPr lang="en-US" i="1" dirty="0">
                <a:solidFill>
                  <a:srgbClr val="FF0066"/>
                </a:solidFill>
              </a:rPr>
              <a:t>ACID transactions</a:t>
            </a:r>
            <a:r>
              <a:rPr lang="en-US" dirty="0"/>
              <a:t>,” processes that are:</a:t>
            </a:r>
          </a:p>
          <a:p>
            <a:pPr lvl="1">
              <a:lnSpc>
                <a:spcPct val="90000"/>
              </a:lnSpc>
            </a:pPr>
            <a:r>
              <a:rPr lang="en-US" i="1" dirty="0">
                <a:solidFill>
                  <a:srgbClr val="33CC33"/>
                </a:solidFill>
              </a:rPr>
              <a:t>Atomic</a:t>
            </a:r>
            <a:r>
              <a:rPr lang="en-US" dirty="0"/>
              <a:t> : Either the whole process is done or none is.</a:t>
            </a:r>
          </a:p>
          <a:p>
            <a:pPr lvl="1">
              <a:lnSpc>
                <a:spcPct val="90000"/>
              </a:lnSpc>
            </a:pPr>
            <a:r>
              <a:rPr lang="en-US" i="1" dirty="0">
                <a:solidFill>
                  <a:srgbClr val="33CC33"/>
                </a:solidFill>
              </a:rPr>
              <a:t>Consistent</a:t>
            </a:r>
            <a:r>
              <a:rPr lang="en-US" dirty="0"/>
              <a:t> : Database constraints are preserved.</a:t>
            </a:r>
          </a:p>
          <a:p>
            <a:pPr lvl="1">
              <a:lnSpc>
                <a:spcPct val="90000"/>
              </a:lnSpc>
            </a:pPr>
            <a:r>
              <a:rPr lang="en-US" i="1" dirty="0">
                <a:solidFill>
                  <a:srgbClr val="33CC33"/>
                </a:solidFill>
              </a:rPr>
              <a:t>Isolated </a:t>
            </a:r>
            <a:r>
              <a:rPr lang="en-US" dirty="0"/>
              <a:t>: It appears to the user as if only one process executes at a time.</a:t>
            </a:r>
          </a:p>
          <a:p>
            <a:pPr lvl="1">
              <a:lnSpc>
                <a:spcPct val="90000"/>
              </a:lnSpc>
            </a:pPr>
            <a:r>
              <a:rPr lang="en-US" i="1" dirty="0">
                <a:solidFill>
                  <a:srgbClr val="33CC33"/>
                </a:solidFill>
              </a:rPr>
              <a:t>Durable</a:t>
            </a:r>
            <a:r>
              <a:rPr lang="en-US" dirty="0">
                <a:solidFill>
                  <a:srgbClr val="33CC33"/>
                </a:solidFill>
              </a:rPr>
              <a:t> </a:t>
            </a:r>
            <a:r>
              <a:rPr lang="en-US" dirty="0"/>
              <a:t>: Effects of a process do not get lost if the system crashes</a:t>
            </a:r>
            <a:r>
              <a:rPr lang="en-US" dirty="0" smtClean="0"/>
              <a:t>.</a:t>
            </a:r>
            <a:endParaRPr lang="zh-CN" altLang="en-US" dirty="0" smtClean="0"/>
          </a:p>
          <a:p>
            <a:pPr lvl="1">
              <a:lnSpc>
                <a:spcPct val="9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0493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5334000" y="4286310"/>
            <a:ext cx="1143000" cy="2209800"/>
            <a:chOff x="3886200" y="1295400"/>
            <a:chExt cx="1143000" cy="2209800"/>
          </a:xfrm>
        </p:grpSpPr>
        <p:pic>
          <p:nvPicPr>
            <p:cNvPr id="12" name="Picture 9" descr="MCj00787110000[1]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86200" y="1371600"/>
              <a:ext cx="879959" cy="2133600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Rectangle 12"/>
            <p:cNvSpPr/>
            <p:nvPr/>
          </p:nvSpPr>
          <p:spPr bwMode="auto">
            <a:xfrm>
              <a:off x="4572000" y="1295400"/>
              <a:ext cx="457200" cy="304800"/>
            </a:xfrm>
            <a:prstGeom prst="rect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6172200" y="3067110"/>
            <a:ext cx="1143000" cy="2209800"/>
            <a:chOff x="3886200" y="1295400"/>
            <a:chExt cx="1143000" cy="2209800"/>
          </a:xfrm>
        </p:grpSpPr>
        <p:pic>
          <p:nvPicPr>
            <p:cNvPr id="9" name="Picture 9" descr="MCj00787110000[1]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86200" y="1371600"/>
              <a:ext cx="879959" cy="2133600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/>
            <p:cNvSpPr/>
            <p:nvPr/>
          </p:nvSpPr>
          <p:spPr bwMode="auto">
            <a:xfrm>
              <a:off x="4572000" y="1295400"/>
              <a:ext cx="457200" cy="304800"/>
            </a:xfrm>
            <a:prstGeom prst="rect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Atomic</a:t>
            </a:r>
            <a:endParaRPr lang="en-US" dirty="0"/>
          </a:p>
        </p:txBody>
      </p:sp>
      <p:pic>
        <p:nvPicPr>
          <p:cNvPr id="4" name="Picture 8" descr="j007870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905000"/>
            <a:ext cx="1280533" cy="1905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6934200" y="1847910"/>
            <a:ext cx="1143000" cy="2209800"/>
            <a:chOff x="3886200" y="1295400"/>
            <a:chExt cx="1143000" cy="2209800"/>
          </a:xfrm>
        </p:grpSpPr>
        <p:pic>
          <p:nvPicPr>
            <p:cNvPr id="5" name="Picture 9" descr="MCj00787110000[1]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86200" y="1371600"/>
              <a:ext cx="879959" cy="2133600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angle 5"/>
            <p:cNvSpPr/>
            <p:nvPr/>
          </p:nvSpPr>
          <p:spPr bwMode="auto">
            <a:xfrm>
              <a:off x="4572000" y="1295400"/>
              <a:ext cx="457200" cy="304800"/>
            </a:xfrm>
            <a:prstGeom prst="rect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228600" y="3810000"/>
            <a:ext cx="1981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Gill Sans"/>
                <a:cs typeface="Gill Sans"/>
              </a:rPr>
              <a:t>Coordinator</a:t>
            </a:r>
            <a:endParaRPr lang="en-US" sz="200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934200" y="5200710"/>
            <a:ext cx="1981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Gill Sans"/>
                <a:cs typeface="Gill Sans"/>
              </a:rPr>
              <a:t>subordinates</a:t>
            </a:r>
            <a:endParaRPr lang="en-US" sz="200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6" name="Oval Callout 15"/>
          <p:cNvSpPr/>
          <p:nvPr/>
        </p:nvSpPr>
        <p:spPr bwMode="auto">
          <a:xfrm>
            <a:off x="2133600" y="1295400"/>
            <a:ext cx="2286000" cy="838200"/>
          </a:xfrm>
          <a:prstGeom prst="wedgeEllipseCallout">
            <a:avLst>
              <a:gd name="adj1" fmla="val -70155"/>
              <a:gd name="adj2" fmla="val 44419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/>
                <a:cs typeface="Gill Sans"/>
              </a:rPr>
              <a:t>Okay everyone, PREPARE!</a:t>
            </a:r>
          </a:p>
        </p:txBody>
      </p:sp>
      <p:sp>
        <p:nvSpPr>
          <p:cNvPr id="17" name="Oval Callout 16"/>
          <p:cNvSpPr/>
          <p:nvPr/>
        </p:nvSpPr>
        <p:spPr bwMode="auto">
          <a:xfrm>
            <a:off x="6019800" y="1619310"/>
            <a:ext cx="990600" cy="457200"/>
          </a:xfrm>
          <a:prstGeom prst="wedgeEllipseCallout">
            <a:avLst>
              <a:gd name="adj1" fmla="val 59332"/>
              <a:gd name="adj2" fmla="val 55530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/>
                <a:cs typeface="Gill Sans"/>
              </a:rPr>
              <a:t>YES</a:t>
            </a:r>
          </a:p>
        </p:txBody>
      </p:sp>
      <p:sp>
        <p:nvSpPr>
          <p:cNvPr id="18" name="Oval Callout 17"/>
          <p:cNvSpPr/>
          <p:nvPr/>
        </p:nvSpPr>
        <p:spPr bwMode="auto">
          <a:xfrm>
            <a:off x="5257800" y="2838510"/>
            <a:ext cx="990600" cy="457200"/>
          </a:xfrm>
          <a:prstGeom prst="wedgeEllipseCallout">
            <a:avLst>
              <a:gd name="adj1" fmla="val 59332"/>
              <a:gd name="adj2" fmla="val 55530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/>
                <a:cs typeface="Gill Sans"/>
              </a:rPr>
              <a:t>YES</a:t>
            </a:r>
          </a:p>
        </p:txBody>
      </p:sp>
      <p:sp>
        <p:nvSpPr>
          <p:cNvPr id="19" name="Oval Callout 18"/>
          <p:cNvSpPr/>
          <p:nvPr/>
        </p:nvSpPr>
        <p:spPr bwMode="auto">
          <a:xfrm>
            <a:off x="4419600" y="4057710"/>
            <a:ext cx="990600" cy="457200"/>
          </a:xfrm>
          <a:prstGeom prst="wedgeEllipseCallout">
            <a:avLst>
              <a:gd name="adj1" fmla="val 59332"/>
              <a:gd name="adj2" fmla="val 55530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/>
                <a:cs typeface="Gill Sans"/>
              </a:rPr>
              <a:t>YES</a:t>
            </a:r>
          </a:p>
        </p:txBody>
      </p:sp>
      <p:sp>
        <p:nvSpPr>
          <p:cNvPr id="20" name="Oval Callout 19"/>
          <p:cNvSpPr/>
          <p:nvPr/>
        </p:nvSpPr>
        <p:spPr bwMode="auto">
          <a:xfrm>
            <a:off x="2438400" y="2209800"/>
            <a:ext cx="2286000" cy="838200"/>
          </a:xfrm>
          <a:prstGeom prst="wedgeEllipseCallout">
            <a:avLst>
              <a:gd name="adj1" fmla="val -82377"/>
              <a:gd name="adj2" fmla="val -55581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0" dirty="0" smtClean="0">
                <a:solidFill>
                  <a:srgbClr val="000000"/>
                </a:solidFill>
                <a:latin typeface="Gill Sans"/>
                <a:cs typeface="Gill Sans"/>
              </a:rPr>
              <a:t>Good.</a:t>
            </a:r>
            <a:br>
              <a:rPr lang="en-US" b="0" dirty="0" smtClean="0">
                <a:solidFill>
                  <a:srgbClr val="000000"/>
                </a:solidFill>
                <a:latin typeface="Gill Sans"/>
                <a:cs typeface="Gill Sans"/>
              </a:rPr>
            </a:br>
            <a:r>
              <a:rPr lang="en-US" b="0" dirty="0" smtClean="0">
                <a:solidFill>
                  <a:srgbClr val="000000"/>
                </a:solidFill>
                <a:latin typeface="Gill Sans"/>
                <a:cs typeface="Gill Sans"/>
              </a:rPr>
              <a:t>COMMIT!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24" name="Oval Callout 23"/>
          <p:cNvSpPr/>
          <p:nvPr/>
        </p:nvSpPr>
        <p:spPr bwMode="auto">
          <a:xfrm>
            <a:off x="5791200" y="2152710"/>
            <a:ext cx="990600" cy="457200"/>
          </a:xfrm>
          <a:prstGeom prst="wedgeEllipseCallout">
            <a:avLst>
              <a:gd name="adj1" fmla="val 61896"/>
              <a:gd name="adj2" fmla="val -26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/>
                <a:cs typeface="Gill Sans"/>
              </a:rPr>
              <a:t>ACK!</a:t>
            </a:r>
          </a:p>
        </p:txBody>
      </p:sp>
      <p:sp>
        <p:nvSpPr>
          <p:cNvPr id="25" name="Oval Callout 24"/>
          <p:cNvSpPr/>
          <p:nvPr/>
        </p:nvSpPr>
        <p:spPr bwMode="auto">
          <a:xfrm>
            <a:off x="5029200" y="3371910"/>
            <a:ext cx="990600" cy="457200"/>
          </a:xfrm>
          <a:prstGeom prst="wedgeEllipseCallout">
            <a:avLst>
              <a:gd name="adj1" fmla="val 61896"/>
              <a:gd name="adj2" fmla="val -26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/>
                <a:cs typeface="Gill Sans"/>
              </a:rPr>
              <a:t>ACK!</a:t>
            </a:r>
          </a:p>
        </p:txBody>
      </p:sp>
      <p:sp>
        <p:nvSpPr>
          <p:cNvPr id="26" name="Oval Callout 25"/>
          <p:cNvSpPr/>
          <p:nvPr/>
        </p:nvSpPr>
        <p:spPr bwMode="auto">
          <a:xfrm>
            <a:off x="4114800" y="4591110"/>
            <a:ext cx="990600" cy="457200"/>
          </a:xfrm>
          <a:prstGeom prst="wedgeEllipseCallout">
            <a:avLst>
              <a:gd name="adj1" fmla="val 61896"/>
              <a:gd name="adj2" fmla="val -26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/>
                <a:cs typeface="Gill Sans"/>
              </a:rPr>
              <a:t>ACK!</a:t>
            </a:r>
          </a:p>
        </p:txBody>
      </p:sp>
      <p:sp>
        <p:nvSpPr>
          <p:cNvPr id="27" name="Oval Callout 26"/>
          <p:cNvSpPr/>
          <p:nvPr/>
        </p:nvSpPr>
        <p:spPr bwMode="auto">
          <a:xfrm>
            <a:off x="1981200" y="3276600"/>
            <a:ext cx="2286000" cy="838200"/>
          </a:xfrm>
          <a:prstGeom prst="wedgeEllipseCallout">
            <a:avLst>
              <a:gd name="adj1" fmla="val -62933"/>
              <a:gd name="adj2" fmla="val -128308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0" dirty="0" smtClean="0">
                <a:solidFill>
                  <a:srgbClr val="000000"/>
                </a:solidFill>
                <a:latin typeface="Gill Sans"/>
                <a:cs typeface="Gill Sans"/>
              </a:rPr>
              <a:t>DONE!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424535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19" grpId="0" animBg="1"/>
      <p:bldP spid="20" grpId="0" animBg="1"/>
      <p:bldP spid="24" grpId="0" animBg="1"/>
      <p:bldP spid="25" grpId="0" animBg="1"/>
      <p:bldP spid="26" grpId="0" animBg="1"/>
      <p:bldP spid="27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5334000" y="4286310"/>
            <a:ext cx="1143000" cy="2209800"/>
            <a:chOff x="3886200" y="1295400"/>
            <a:chExt cx="1143000" cy="2209800"/>
          </a:xfrm>
        </p:grpSpPr>
        <p:pic>
          <p:nvPicPr>
            <p:cNvPr id="12" name="Picture 9" descr="MCj00787110000[1]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86200" y="1371600"/>
              <a:ext cx="879959" cy="2133600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Rectangle 12"/>
            <p:cNvSpPr/>
            <p:nvPr/>
          </p:nvSpPr>
          <p:spPr bwMode="auto">
            <a:xfrm>
              <a:off x="4572000" y="1295400"/>
              <a:ext cx="457200" cy="304800"/>
            </a:xfrm>
            <a:prstGeom prst="rect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6172200" y="3067110"/>
            <a:ext cx="1143000" cy="2209800"/>
            <a:chOff x="3886200" y="1295400"/>
            <a:chExt cx="1143000" cy="2209800"/>
          </a:xfrm>
        </p:grpSpPr>
        <p:pic>
          <p:nvPicPr>
            <p:cNvPr id="9" name="Picture 9" descr="MCj00787110000[1]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86200" y="1371600"/>
              <a:ext cx="879959" cy="2133600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/>
            <p:cNvSpPr/>
            <p:nvPr/>
          </p:nvSpPr>
          <p:spPr bwMode="auto">
            <a:xfrm>
              <a:off x="4572000" y="1295400"/>
              <a:ext cx="457200" cy="304800"/>
            </a:xfrm>
            <a:prstGeom prst="rect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Atomic</a:t>
            </a:r>
          </a:p>
        </p:txBody>
      </p:sp>
      <p:pic>
        <p:nvPicPr>
          <p:cNvPr id="4" name="Picture 8" descr="j007870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905000"/>
            <a:ext cx="1280533" cy="1905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6934200" y="1847910"/>
            <a:ext cx="1143000" cy="2209800"/>
            <a:chOff x="3886200" y="1295400"/>
            <a:chExt cx="1143000" cy="2209800"/>
          </a:xfrm>
        </p:grpSpPr>
        <p:pic>
          <p:nvPicPr>
            <p:cNvPr id="5" name="Picture 9" descr="MCj00787110000[1]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86200" y="1371600"/>
              <a:ext cx="879959" cy="2133600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angle 5"/>
            <p:cNvSpPr/>
            <p:nvPr/>
          </p:nvSpPr>
          <p:spPr bwMode="auto">
            <a:xfrm>
              <a:off x="4572000" y="1295400"/>
              <a:ext cx="457200" cy="304800"/>
            </a:xfrm>
            <a:prstGeom prst="rect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228600" y="3810000"/>
            <a:ext cx="1981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Gill Sans"/>
                <a:cs typeface="Gill Sans"/>
              </a:rPr>
              <a:t>Coordinator</a:t>
            </a:r>
            <a:endParaRPr lang="en-US" sz="200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934200" y="5200710"/>
            <a:ext cx="1981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Gill Sans"/>
                <a:cs typeface="Gill Sans"/>
              </a:rPr>
              <a:t>subordinates</a:t>
            </a:r>
            <a:endParaRPr lang="en-US" sz="200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6" name="Oval Callout 15"/>
          <p:cNvSpPr/>
          <p:nvPr/>
        </p:nvSpPr>
        <p:spPr bwMode="auto">
          <a:xfrm>
            <a:off x="2133600" y="1295400"/>
            <a:ext cx="2286000" cy="838200"/>
          </a:xfrm>
          <a:prstGeom prst="wedgeEllipseCallout">
            <a:avLst>
              <a:gd name="adj1" fmla="val -70155"/>
              <a:gd name="adj2" fmla="val 44419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/>
                <a:cs typeface="Gill Sans"/>
              </a:rPr>
              <a:t>Okay everyone, PREPARE!</a:t>
            </a:r>
          </a:p>
        </p:txBody>
      </p:sp>
      <p:sp>
        <p:nvSpPr>
          <p:cNvPr id="17" name="Oval Callout 16"/>
          <p:cNvSpPr/>
          <p:nvPr/>
        </p:nvSpPr>
        <p:spPr bwMode="auto">
          <a:xfrm>
            <a:off x="6019800" y="1619310"/>
            <a:ext cx="990600" cy="457200"/>
          </a:xfrm>
          <a:prstGeom prst="wedgeEllipseCallout">
            <a:avLst>
              <a:gd name="adj1" fmla="val 59332"/>
              <a:gd name="adj2" fmla="val 55530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/>
                <a:cs typeface="Gill Sans"/>
              </a:rPr>
              <a:t>YES</a:t>
            </a:r>
          </a:p>
        </p:txBody>
      </p:sp>
      <p:sp>
        <p:nvSpPr>
          <p:cNvPr id="18" name="Oval Callout 17"/>
          <p:cNvSpPr/>
          <p:nvPr/>
        </p:nvSpPr>
        <p:spPr bwMode="auto">
          <a:xfrm>
            <a:off x="5257800" y="2838510"/>
            <a:ext cx="990600" cy="457200"/>
          </a:xfrm>
          <a:prstGeom prst="wedgeEllipseCallout">
            <a:avLst>
              <a:gd name="adj1" fmla="val 59332"/>
              <a:gd name="adj2" fmla="val 55530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/>
                <a:cs typeface="Gill Sans"/>
              </a:rPr>
              <a:t>YES</a:t>
            </a:r>
          </a:p>
        </p:txBody>
      </p:sp>
      <p:sp>
        <p:nvSpPr>
          <p:cNvPr id="19" name="Oval Callout 18"/>
          <p:cNvSpPr/>
          <p:nvPr/>
        </p:nvSpPr>
        <p:spPr bwMode="auto">
          <a:xfrm>
            <a:off x="4419600" y="4057710"/>
            <a:ext cx="990600" cy="457200"/>
          </a:xfrm>
          <a:prstGeom prst="wedgeEllipseCallout">
            <a:avLst>
              <a:gd name="adj1" fmla="val 59332"/>
              <a:gd name="adj2" fmla="val 55530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/>
                <a:cs typeface="Gill Sans"/>
              </a:rPr>
              <a:t>NO</a:t>
            </a:r>
          </a:p>
        </p:txBody>
      </p:sp>
      <p:sp>
        <p:nvSpPr>
          <p:cNvPr id="20" name="Oval Callout 19"/>
          <p:cNvSpPr/>
          <p:nvPr/>
        </p:nvSpPr>
        <p:spPr bwMode="auto">
          <a:xfrm>
            <a:off x="2438400" y="2209800"/>
            <a:ext cx="2286000" cy="838200"/>
          </a:xfrm>
          <a:prstGeom prst="wedgeEllipseCallout">
            <a:avLst>
              <a:gd name="adj1" fmla="val -82377"/>
              <a:gd name="adj2" fmla="val -55581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0" dirty="0" smtClean="0">
                <a:solidFill>
                  <a:srgbClr val="000000"/>
                </a:solidFill>
                <a:latin typeface="Gill Sans"/>
                <a:cs typeface="Gill Sans"/>
              </a:rPr>
              <a:t>ABORT!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222313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19" grpId="0" animBg="1"/>
      <p:bldP spid="2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Example Data Analysis Task</a:t>
            </a:r>
          </a:p>
        </p:txBody>
      </p:sp>
      <p:graphicFrame>
        <p:nvGraphicFramePr>
          <p:cNvPr id="21507" name="Group 3"/>
          <p:cNvGraphicFramePr>
            <a:graphicFrameLocks noGrp="1"/>
          </p:cNvGraphicFramePr>
          <p:nvPr/>
        </p:nvGraphicFramePr>
        <p:xfrm>
          <a:off x="228600" y="3281363"/>
          <a:ext cx="4267200" cy="2377440"/>
        </p:xfrm>
        <a:graphic>
          <a:graphicData uri="http://schemas.openxmlformats.org/drawingml/2006/table">
            <a:tbl>
              <a:tblPr/>
              <a:tblGrid>
                <a:gridCol w="838200"/>
                <a:gridCol w="2362200"/>
                <a:gridCol w="1066800"/>
              </a:tblGrid>
              <a:tr h="2984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user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url</a:t>
                      </a: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time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2984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Amy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www.cnn.com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8:00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3000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Amy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www.crap.com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8:05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3000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Amy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www.myblog.com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10:00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3952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Amy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www.flickr.com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10:05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3952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Fred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cnn.com/index.htm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12:00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1539" name="Group 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1146159"/>
              </p:ext>
            </p:extLst>
          </p:nvPr>
        </p:nvGraphicFramePr>
        <p:xfrm>
          <a:off x="5257800" y="3270250"/>
          <a:ext cx="3657600" cy="3505200"/>
        </p:xfrm>
        <a:graphic>
          <a:graphicData uri="http://schemas.openxmlformats.org/drawingml/2006/table">
            <a:tbl>
              <a:tblPr/>
              <a:tblGrid>
                <a:gridCol w="1391029"/>
                <a:gridCol w="1391029"/>
                <a:gridCol w="875542"/>
              </a:tblGrid>
              <a:tr h="2984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url</a:t>
                      </a: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D59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category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D59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pagerank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D59A"/>
                    </a:solidFill>
                  </a:tcPr>
                </a:tc>
              </a:tr>
              <a:tr h="2984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www.cnn.com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D59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news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D59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0.9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D59A"/>
                    </a:solidFill>
                  </a:tcPr>
                </a:tc>
              </a:tr>
              <a:tr h="3000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www.flickr.com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D59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picture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D59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0.9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D59A"/>
                    </a:solidFill>
                  </a:tcPr>
                </a:tc>
              </a:tr>
              <a:tr h="3778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www.myblog.com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D59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blog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D59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0.7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D59A"/>
                    </a:solidFill>
                  </a:tcPr>
                </a:tc>
              </a:tr>
              <a:tr h="3952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www.crap.com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D59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D59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0.2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D59A"/>
                    </a:solidFill>
                  </a:tcPr>
                </a:tc>
              </a:tr>
            </a:tbl>
          </a:graphicData>
        </a:graphic>
      </p:graphicFrame>
      <p:sp>
        <p:nvSpPr>
          <p:cNvPr id="16419" name="Text Box 57"/>
          <p:cNvSpPr txBox="1">
            <a:spLocks noChangeArrowheads="1"/>
          </p:cNvSpPr>
          <p:nvPr/>
        </p:nvSpPr>
        <p:spPr bwMode="auto">
          <a:xfrm>
            <a:off x="0" y="1752600"/>
            <a:ext cx="91440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sz="2800" b="1" dirty="0">
                <a:solidFill>
                  <a:srgbClr val="000000"/>
                </a:solidFill>
              </a:rPr>
              <a:t>Find users who tend to visit “good” pages.</a:t>
            </a:r>
          </a:p>
        </p:txBody>
      </p:sp>
      <p:sp>
        <p:nvSpPr>
          <p:cNvPr id="16420" name="Rectangle 58"/>
          <p:cNvSpPr>
            <a:spLocks noChangeArrowheads="1"/>
          </p:cNvSpPr>
          <p:nvPr/>
        </p:nvSpPr>
        <p:spPr bwMode="auto">
          <a:xfrm>
            <a:off x="5257800" y="2824163"/>
            <a:ext cx="78739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rgbClr val="000000"/>
                </a:solidFill>
              </a:rPr>
              <a:t>Pages</a:t>
            </a:r>
          </a:p>
        </p:txBody>
      </p:sp>
      <p:sp>
        <p:nvSpPr>
          <p:cNvPr id="16421" name="Rectangle 59"/>
          <p:cNvSpPr>
            <a:spLocks noChangeArrowheads="1"/>
          </p:cNvSpPr>
          <p:nvPr/>
        </p:nvSpPr>
        <p:spPr bwMode="auto">
          <a:xfrm>
            <a:off x="228600" y="2824163"/>
            <a:ext cx="729174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rgbClr val="000000"/>
                </a:solidFill>
              </a:rPr>
              <a:t>Visits</a:t>
            </a:r>
          </a:p>
        </p:txBody>
      </p:sp>
      <p:sp>
        <p:nvSpPr>
          <p:cNvPr id="16422" name="Text Box 60"/>
          <p:cNvSpPr txBox="1">
            <a:spLocks noChangeArrowheads="1"/>
          </p:cNvSpPr>
          <p:nvPr/>
        </p:nvSpPr>
        <p:spPr bwMode="auto">
          <a:xfrm rot="5400000">
            <a:off x="2125596" y="6002130"/>
            <a:ext cx="47320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rgbClr val="000000"/>
                </a:solidFill>
              </a:rPr>
              <a:t>. . .</a:t>
            </a:r>
          </a:p>
        </p:txBody>
      </p:sp>
      <p:sp>
        <p:nvSpPr>
          <p:cNvPr id="16423" name="Text Box 61"/>
          <p:cNvSpPr txBox="1">
            <a:spLocks noChangeArrowheads="1"/>
          </p:cNvSpPr>
          <p:nvPr/>
        </p:nvSpPr>
        <p:spPr bwMode="auto">
          <a:xfrm rot="5400000">
            <a:off x="6849997" y="6238733"/>
            <a:ext cx="47320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rgbClr val="000000"/>
                </a:solidFill>
              </a:rPr>
              <a:t>. . .</a:t>
            </a:r>
          </a:p>
        </p:txBody>
      </p:sp>
      <p:sp>
        <p:nvSpPr>
          <p:cNvPr id="10" name="TextBox 3"/>
          <p:cNvSpPr txBox="1">
            <a:spLocks noChangeArrowheads="1"/>
          </p:cNvSpPr>
          <p:nvPr/>
        </p:nvSpPr>
        <p:spPr bwMode="auto">
          <a:xfrm>
            <a:off x="0" y="6611938"/>
            <a:ext cx="34290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a-DK" sz="1000" dirty="0">
                <a:solidFill>
                  <a:srgbClr val="000000"/>
                </a:solidFill>
              </a:rPr>
              <a:t>Pig Slides adapted from Olston et al.</a:t>
            </a:r>
          </a:p>
        </p:txBody>
      </p:sp>
    </p:spTree>
    <p:extLst>
      <p:ext uri="{BB962C8B-B14F-4D97-AF65-F5344CB8AC3E}">
        <p14:creationId xmlns:p14="http://schemas.microsoft.com/office/powerpoint/2010/main" val="1224783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5334000" y="4286310"/>
            <a:ext cx="1143000" cy="2209800"/>
            <a:chOff x="3886200" y="1295400"/>
            <a:chExt cx="1143000" cy="2209800"/>
          </a:xfrm>
        </p:grpSpPr>
        <p:pic>
          <p:nvPicPr>
            <p:cNvPr id="12" name="Picture 9" descr="MCj00787110000[1]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86200" y="1371600"/>
              <a:ext cx="879959" cy="2133600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Rectangle 12"/>
            <p:cNvSpPr/>
            <p:nvPr/>
          </p:nvSpPr>
          <p:spPr bwMode="auto">
            <a:xfrm>
              <a:off x="4572000" y="1295400"/>
              <a:ext cx="457200" cy="304800"/>
            </a:xfrm>
            <a:prstGeom prst="rect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6172200" y="3067110"/>
            <a:ext cx="1143000" cy="2209800"/>
            <a:chOff x="3886200" y="1295400"/>
            <a:chExt cx="1143000" cy="2209800"/>
          </a:xfrm>
        </p:grpSpPr>
        <p:pic>
          <p:nvPicPr>
            <p:cNvPr id="9" name="Picture 9" descr="MCj00787110000[1]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86200" y="1371600"/>
              <a:ext cx="879959" cy="2133600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/>
            <p:cNvSpPr/>
            <p:nvPr/>
          </p:nvSpPr>
          <p:spPr bwMode="auto">
            <a:xfrm>
              <a:off x="4572000" y="1295400"/>
              <a:ext cx="457200" cy="304800"/>
            </a:xfrm>
            <a:prstGeom prst="rect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Atomic</a:t>
            </a:r>
          </a:p>
        </p:txBody>
      </p:sp>
      <p:pic>
        <p:nvPicPr>
          <p:cNvPr id="4" name="Picture 8" descr="j007870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905000"/>
            <a:ext cx="1280533" cy="1905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6934200" y="1847910"/>
            <a:ext cx="1143000" cy="2209800"/>
            <a:chOff x="3886200" y="1295400"/>
            <a:chExt cx="1143000" cy="2209800"/>
          </a:xfrm>
        </p:grpSpPr>
        <p:pic>
          <p:nvPicPr>
            <p:cNvPr id="5" name="Picture 9" descr="MCj00787110000[1]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86200" y="1371600"/>
              <a:ext cx="879959" cy="2133600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angle 5"/>
            <p:cNvSpPr/>
            <p:nvPr/>
          </p:nvSpPr>
          <p:spPr bwMode="auto">
            <a:xfrm>
              <a:off x="4572000" y="1295400"/>
              <a:ext cx="457200" cy="304800"/>
            </a:xfrm>
            <a:prstGeom prst="rect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228600" y="3810000"/>
            <a:ext cx="1981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Gill Sans"/>
                <a:cs typeface="Gill Sans"/>
              </a:rPr>
              <a:t>Coordinator</a:t>
            </a:r>
            <a:endParaRPr lang="en-US" sz="200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934200" y="5200710"/>
            <a:ext cx="1981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Gill Sans"/>
                <a:cs typeface="Gill Sans"/>
              </a:rPr>
              <a:t>subordinates</a:t>
            </a:r>
            <a:endParaRPr lang="en-US" sz="200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6" name="Oval Callout 15"/>
          <p:cNvSpPr/>
          <p:nvPr/>
        </p:nvSpPr>
        <p:spPr bwMode="auto">
          <a:xfrm>
            <a:off x="2133600" y="1295400"/>
            <a:ext cx="2286000" cy="838200"/>
          </a:xfrm>
          <a:prstGeom prst="wedgeEllipseCallout">
            <a:avLst>
              <a:gd name="adj1" fmla="val -70155"/>
              <a:gd name="adj2" fmla="val 44419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/>
                <a:cs typeface="Gill Sans"/>
              </a:rPr>
              <a:t>Okay everyone, PREPARE!</a:t>
            </a:r>
          </a:p>
        </p:txBody>
      </p:sp>
      <p:sp>
        <p:nvSpPr>
          <p:cNvPr id="17" name="Oval Callout 16"/>
          <p:cNvSpPr/>
          <p:nvPr/>
        </p:nvSpPr>
        <p:spPr bwMode="auto">
          <a:xfrm>
            <a:off x="6019800" y="1619310"/>
            <a:ext cx="990600" cy="457200"/>
          </a:xfrm>
          <a:prstGeom prst="wedgeEllipseCallout">
            <a:avLst>
              <a:gd name="adj1" fmla="val 59332"/>
              <a:gd name="adj2" fmla="val 55530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/>
                <a:cs typeface="Gill Sans"/>
              </a:rPr>
              <a:t>YES</a:t>
            </a:r>
          </a:p>
        </p:txBody>
      </p:sp>
      <p:sp>
        <p:nvSpPr>
          <p:cNvPr id="18" name="Oval Callout 17"/>
          <p:cNvSpPr/>
          <p:nvPr/>
        </p:nvSpPr>
        <p:spPr bwMode="auto">
          <a:xfrm>
            <a:off x="5257800" y="2838510"/>
            <a:ext cx="990600" cy="457200"/>
          </a:xfrm>
          <a:prstGeom prst="wedgeEllipseCallout">
            <a:avLst>
              <a:gd name="adj1" fmla="val 59332"/>
              <a:gd name="adj2" fmla="val 55530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/>
                <a:cs typeface="Gill Sans"/>
              </a:rPr>
              <a:t>YES</a:t>
            </a:r>
          </a:p>
        </p:txBody>
      </p:sp>
      <p:sp>
        <p:nvSpPr>
          <p:cNvPr id="19" name="Oval Callout 18"/>
          <p:cNvSpPr/>
          <p:nvPr/>
        </p:nvSpPr>
        <p:spPr bwMode="auto">
          <a:xfrm>
            <a:off x="4419600" y="4057710"/>
            <a:ext cx="990600" cy="457200"/>
          </a:xfrm>
          <a:prstGeom prst="wedgeEllipseCallout">
            <a:avLst>
              <a:gd name="adj1" fmla="val 59332"/>
              <a:gd name="adj2" fmla="val 55530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/>
                <a:cs typeface="Gill Sans"/>
              </a:rPr>
              <a:t>YES</a:t>
            </a:r>
          </a:p>
        </p:txBody>
      </p:sp>
      <p:sp>
        <p:nvSpPr>
          <p:cNvPr id="20" name="Oval Callout 19"/>
          <p:cNvSpPr/>
          <p:nvPr/>
        </p:nvSpPr>
        <p:spPr bwMode="auto">
          <a:xfrm>
            <a:off x="2438400" y="2209800"/>
            <a:ext cx="2286000" cy="838200"/>
          </a:xfrm>
          <a:prstGeom prst="wedgeEllipseCallout">
            <a:avLst>
              <a:gd name="adj1" fmla="val -82377"/>
              <a:gd name="adj2" fmla="val -55581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0" dirty="0" smtClean="0">
                <a:solidFill>
                  <a:srgbClr val="000000"/>
                </a:solidFill>
                <a:latin typeface="Gill Sans"/>
                <a:cs typeface="Gill Sans"/>
              </a:rPr>
              <a:t>Good.</a:t>
            </a:r>
            <a:br>
              <a:rPr lang="en-US" b="0" dirty="0" smtClean="0">
                <a:solidFill>
                  <a:srgbClr val="000000"/>
                </a:solidFill>
                <a:latin typeface="Gill Sans"/>
                <a:cs typeface="Gill Sans"/>
              </a:rPr>
            </a:br>
            <a:r>
              <a:rPr lang="en-US" b="0" dirty="0" smtClean="0">
                <a:solidFill>
                  <a:srgbClr val="000000"/>
                </a:solidFill>
                <a:latin typeface="Gill Sans"/>
                <a:cs typeface="Gill Sans"/>
              </a:rPr>
              <a:t>COMMIT!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24" name="Oval Callout 23"/>
          <p:cNvSpPr/>
          <p:nvPr/>
        </p:nvSpPr>
        <p:spPr bwMode="auto">
          <a:xfrm>
            <a:off x="5791200" y="2152710"/>
            <a:ext cx="990600" cy="457200"/>
          </a:xfrm>
          <a:prstGeom prst="wedgeEllipseCallout">
            <a:avLst>
              <a:gd name="adj1" fmla="val 61896"/>
              <a:gd name="adj2" fmla="val -26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/>
                <a:cs typeface="Gill Sans"/>
              </a:rPr>
              <a:t>ACK!</a:t>
            </a:r>
          </a:p>
        </p:txBody>
      </p:sp>
      <p:sp>
        <p:nvSpPr>
          <p:cNvPr id="25" name="Oval Callout 24"/>
          <p:cNvSpPr/>
          <p:nvPr/>
        </p:nvSpPr>
        <p:spPr bwMode="auto">
          <a:xfrm>
            <a:off x="5029200" y="3371910"/>
            <a:ext cx="990600" cy="457200"/>
          </a:xfrm>
          <a:prstGeom prst="wedgeEllipseCallout">
            <a:avLst>
              <a:gd name="adj1" fmla="val 61896"/>
              <a:gd name="adj2" fmla="val -26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/>
                <a:cs typeface="Gill Sans"/>
              </a:rPr>
              <a:t>ACK!</a:t>
            </a:r>
          </a:p>
        </p:txBody>
      </p:sp>
      <p:sp>
        <p:nvSpPr>
          <p:cNvPr id="27" name="Oval Callout 26"/>
          <p:cNvSpPr/>
          <p:nvPr/>
        </p:nvSpPr>
        <p:spPr bwMode="auto">
          <a:xfrm>
            <a:off x="1981200" y="3276600"/>
            <a:ext cx="2286000" cy="838200"/>
          </a:xfrm>
          <a:prstGeom prst="wedgeEllipseCallout">
            <a:avLst>
              <a:gd name="adj1" fmla="val -62933"/>
              <a:gd name="adj2" fmla="val -128308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0" dirty="0" smtClean="0">
                <a:solidFill>
                  <a:srgbClr val="000000"/>
                </a:solidFill>
                <a:latin typeface="Gill Sans"/>
                <a:cs typeface="Gill Sans"/>
              </a:rPr>
              <a:t>ROLLBACK!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593032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19" grpId="0" animBg="1"/>
      <p:bldP spid="20" grpId="0" animBg="1"/>
      <p:bldP spid="24" grpId="0" animBg="1"/>
      <p:bldP spid="25" grpId="0" animBg="1"/>
      <p:bldP spid="27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5334000" y="4286310"/>
            <a:ext cx="1143000" cy="2209800"/>
            <a:chOff x="3886200" y="1295400"/>
            <a:chExt cx="1143000" cy="2209800"/>
          </a:xfrm>
        </p:grpSpPr>
        <p:pic>
          <p:nvPicPr>
            <p:cNvPr id="12" name="Picture 9" descr="MCj00787110000[1]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86200" y="1371600"/>
              <a:ext cx="879959" cy="2133600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Rectangle 12"/>
            <p:cNvSpPr/>
            <p:nvPr/>
          </p:nvSpPr>
          <p:spPr bwMode="auto">
            <a:xfrm>
              <a:off x="4572000" y="1295400"/>
              <a:ext cx="457200" cy="304800"/>
            </a:xfrm>
            <a:prstGeom prst="rect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6172200" y="3067110"/>
            <a:ext cx="1143000" cy="2209800"/>
            <a:chOff x="3886200" y="1295400"/>
            <a:chExt cx="1143000" cy="2209800"/>
          </a:xfrm>
        </p:grpSpPr>
        <p:pic>
          <p:nvPicPr>
            <p:cNvPr id="9" name="Picture 9" descr="MCj00787110000[1]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86200" y="1371600"/>
              <a:ext cx="879959" cy="2133600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/>
            <p:cNvSpPr/>
            <p:nvPr/>
          </p:nvSpPr>
          <p:spPr bwMode="auto">
            <a:xfrm>
              <a:off x="4572000" y="1295400"/>
              <a:ext cx="457200" cy="304800"/>
            </a:xfrm>
            <a:prstGeom prst="rect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Atomic</a:t>
            </a:r>
          </a:p>
        </p:txBody>
      </p:sp>
      <p:pic>
        <p:nvPicPr>
          <p:cNvPr id="4" name="Picture 8" descr="j007870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905000"/>
            <a:ext cx="1280533" cy="1905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6934200" y="1847910"/>
            <a:ext cx="1143000" cy="2209800"/>
            <a:chOff x="3886200" y="1295400"/>
            <a:chExt cx="1143000" cy="2209800"/>
          </a:xfrm>
        </p:grpSpPr>
        <p:pic>
          <p:nvPicPr>
            <p:cNvPr id="5" name="Picture 9" descr="MCj00787110000[1]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86200" y="1371600"/>
              <a:ext cx="879959" cy="2133600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angle 5"/>
            <p:cNvSpPr/>
            <p:nvPr/>
          </p:nvSpPr>
          <p:spPr bwMode="auto">
            <a:xfrm>
              <a:off x="4572000" y="1295400"/>
              <a:ext cx="457200" cy="304800"/>
            </a:xfrm>
            <a:prstGeom prst="rect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228600" y="3810000"/>
            <a:ext cx="1981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Gill Sans"/>
                <a:cs typeface="Gill Sans"/>
              </a:rPr>
              <a:t>Coordinator</a:t>
            </a:r>
            <a:endParaRPr lang="en-US" sz="200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934200" y="5200710"/>
            <a:ext cx="1981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Gill Sans"/>
                <a:cs typeface="Gill Sans"/>
              </a:rPr>
              <a:t>subordinates</a:t>
            </a:r>
            <a:endParaRPr lang="en-US" sz="200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6" name="Oval Callout 15"/>
          <p:cNvSpPr/>
          <p:nvPr/>
        </p:nvSpPr>
        <p:spPr bwMode="auto">
          <a:xfrm>
            <a:off x="2133600" y="1295400"/>
            <a:ext cx="2286000" cy="838200"/>
          </a:xfrm>
          <a:prstGeom prst="wedgeEllipseCallout">
            <a:avLst>
              <a:gd name="adj1" fmla="val -70155"/>
              <a:gd name="adj2" fmla="val 44419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/>
                <a:cs typeface="Gill Sans"/>
              </a:rPr>
              <a:t>Okay everyone, PREPARE!</a:t>
            </a:r>
          </a:p>
        </p:txBody>
      </p:sp>
      <p:sp>
        <p:nvSpPr>
          <p:cNvPr id="17" name="Oval Callout 16"/>
          <p:cNvSpPr/>
          <p:nvPr/>
        </p:nvSpPr>
        <p:spPr bwMode="auto">
          <a:xfrm>
            <a:off x="6019800" y="1619310"/>
            <a:ext cx="990600" cy="457200"/>
          </a:xfrm>
          <a:prstGeom prst="wedgeEllipseCallout">
            <a:avLst>
              <a:gd name="adj1" fmla="val 59332"/>
              <a:gd name="adj2" fmla="val 55530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/>
                <a:cs typeface="Gill Sans"/>
              </a:rPr>
              <a:t>YES</a:t>
            </a:r>
          </a:p>
        </p:txBody>
      </p:sp>
      <p:sp>
        <p:nvSpPr>
          <p:cNvPr id="18" name="Oval Callout 17"/>
          <p:cNvSpPr/>
          <p:nvPr/>
        </p:nvSpPr>
        <p:spPr bwMode="auto">
          <a:xfrm>
            <a:off x="5257800" y="2838510"/>
            <a:ext cx="990600" cy="457200"/>
          </a:xfrm>
          <a:prstGeom prst="wedgeEllipseCallout">
            <a:avLst>
              <a:gd name="adj1" fmla="val 59332"/>
              <a:gd name="adj2" fmla="val 55530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/>
                <a:cs typeface="Gill Sans"/>
              </a:rPr>
              <a:t>YES</a:t>
            </a:r>
          </a:p>
        </p:txBody>
      </p:sp>
      <p:sp>
        <p:nvSpPr>
          <p:cNvPr id="19" name="Oval Callout 18"/>
          <p:cNvSpPr/>
          <p:nvPr/>
        </p:nvSpPr>
        <p:spPr bwMode="auto">
          <a:xfrm>
            <a:off x="4419600" y="4057710"/>
            <a:ext cx="990600" cy="457200"/>
          </a:xfrm>
          <a:prstGeom prst="wedgeEllipseCallout">
            <a:avLst>
              <a:gd name="adj1" fmla="val 59332"/>
              <a:gd name="adj2" fmla="val 55530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/>
                <a:cs typeface="Gill Sans"/>
              </a:rPr>
              <a:t>YES</a:t>
            </a:r>
          </a:p>
        </p:txBody>
      </p:sp>
      <p:sp>
        <p:nvSpPr>
          <p:cNvPr id="20" name="Oval Callout 19"/>
          <p:cNvSpPr/>
          <p:nvPr/>
        </p:nvSpPr>
        <p:spPr bwMode="auto">
          <a:xfrm>
            <a:off x="2438400" y="2209800"/>
            <a:ext cx="2286000" cy="838200"/>
          </a:xfrm>
          <a:prstGeom prst="wedgeEllipseCallout">
            <a:avLst>
              <a:gd name="adj1" fmla="val -82377"/>
              <a:gd name="adj2" fmla="val -55581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0" dirty="0" smtClean="0">
                <a:solidFill>
                  <a:srgbClr val="000000"/>
                </a:solidFill>
                <a:latin typeface="Gill Sans"/>
                <a:cs typeface="Gill Sans"/>
              </a:rPr>
              <a:t>Good.</a:t>
            </a:r>
            <a:br>
              <a:rPr lang="en-US" b="0" dirty="0" smtClean="0">
                <a:solidFill>
                  <a:srgbClr val="000000"/>
                </a:solidFill>
                <a:latin typeface="Gill Sans"/>
                <a:cs typeface="Gill Sans"/>
              </a:rPr>
            </a:br>
            <a:r>
              <a:rPr lang="en-US" b="0" dirty="0" smtClean="0">
                <a:solidFill>
                  <a:srgbClr val="000000"/>
                </a:solidFill>
                <a:latin typeface="Gill Sans"/>
                <a:cs typeface="Gill Sans"/>
              </a:rPr>
              <a:t>COMMIT!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24" name="Oval Callout 23"/>
          <p:cNvSpPr/>
          <p:nvPr/>
        </p:nvSpPr>
        <p:spPr bwMode="auto">
          <a:xfrm>
            <a:off x="5791200" y="2152710"/>
            <a:ext cx="990600" cy="457200"/>
          </a:xfrm>
          <a:prstGeom prst="wedgeEllipseCallout">
            <a:avLst>
              <a:gd name="adj1" fmla="val 61896"/>
              <a:gd name="adj2" fmla="val -26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/>
                <a:cs typeface="Gill Sans"/>
              </a:rPr>
              <a:t>ACK!</a:t>
            </a:r>
          </a:p>
        </p:txBody>
      </p:sp>
      <p:sp>
        <p:nvSpPr>
          <p:cNvPr id="25" name="Oval Callout 24"/>
          <p:cNvSpPr/>
          <p:nvPr/>
        </p:nvSpPr>
        <p:spPr bwMode="auto">
          <a:xfrm>
            <a:off x="5029200" y="3371910"/>
            <a:ext cx="990600" cy="457200"/>
          </a:xfrm>
          <a:prstGeom prst="wedgeEllipseCallout">
            <a:avLst>
              <a:gd name="adj1" fmla="val 61896"/>
              <a:gd name="adj2" fmla="val -26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/>
                <a:cs typeface="Gill Sans"/>
              </a:rPr>
              <a:t>ACK!</a:t>
            </a:r>
          </a:p>
        </p:txBody>
      </p:sp>
      <p:sp>
        <p:nvSpPr>
          <p:cNvPr id="27" name="Oval Callout 26"/>
          <p:cNvSpPr/>
          <p:nvPr/>
        </p:nvSpPr>
        <p:spPr bwMode="auto">
          <a:xfrm>
            <a:off x="1981200" y="3276600"/>
            <a:ext cx="2286000" cy="838200"/>
          </a:xfrm>
          <a:prstGeom prst="wedgeEllipseCallout">
            <a:avLst>
              <a:gd name="adj1" fmla="val -62933"/>
              <a:gd name="adj2" fmla="val -128308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0" dirty="0" smtClean="0">
                <a:solidFill>
                  <a:srgbClr val="000000"/>
                </a:solidFill>
                <a:latin typeface="Gill Sans"/>
                <a:cs typeface="Gill Sans"/>
              </a:rPr>
              <a:t>ROLLBACK!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064085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19" grpId="0" animBg="1"/>
      <p:bldP spid="20" grpId="0" animBg="1"/>
      <p:bldP spid="24" grpId="0" animBg="1"/>
      <p:bldP spid="25" grpId="0" animBg="1"/>
      <p:bldP spid="27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6172200" y="3067110"/>
            <a:ext cx="1143000" cy="2209800"/>
            <a:chOff x="3886200" y="1295400"/>
            <a:chExt cx="1143000" cy="2209800"/>
          </a:xfrm>
        </p:grpSpPr>
        <p:pic>
          <p:nvPicPr>
            <p:cNvPr id="9" name="Picture 9" descr="MCj00787110000[1]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86200" y="1371600"/>
              <a:ext cx="879959" cy="2133600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/>
            <p:cNvSpPr/>
            <p:nvPr/>
          </p:nvSpPr>
          <p:spPr bwMode="auto">
            <a:xfrm>
              <a:off x="4572000" y="1295400"/>
              <a:ext cx="457200" cy="304800"/>
            </a:xfrm>
            <a:prstGeom prst="rect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Consistent</a:t>
            </a:r>
            <a:endParaRPr lang="en-US" dirty="0"/>
          </a:p>
        </p:txBody>
      </p:sp>
      <p:pic>
        <p:nvPicPr>
          <p:cNvPr id="4" name="Picture 8" descr="j007870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905000"/>
            <a:ext cx="1280533" cy="1905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6934200" y="1847910"/>
            <a:ext cx="1143000" cy="2209800"/>
            <a:chOff x="3886200" y="1295400"/>
            <a:chExt cx="1143000" cy="2209800"/>
          </a:xfrm>
        </p:grpSpPr>
        <p:pic>
          <p:nvPicPr>
            <p:cNvPr id="5" name="Picture 9" descr="MCj00787110000[1]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86200" y="1371600"/>
              <a:ext cx="879959" cy="2133600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angle 5"/>
            <p:cNvSpPr/>
            <p:nvPr/>
          </p:nvSpPr>
          <p:spPr bwMode="auto">
            <a:xfrm>
              <a:off x="4572000" y="1295400"/>
              <a:ext cx="457200" cy="304800"/>
            </a:xfrm>
            <a:prstGeom prst="rect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228600" y="3810000"/>
            <a:ext cx="1981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Gill Sans"/>
                <a:cs typeface="Gill Sans"/>
              </a:rPr>
              <a:t>Coordinator</a:t>
            </a:r>
            <a:endParaRPr lang="en-US" sz="200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934200" y="5200710"/>
            <a:ext cx="1981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Gill Sans"/>
                <a:cs typeface="Gill Sans"/>
              </a:rPr>
              <a:t>subordinates</a:t>
            </a:r>
            <a:endParaRPr lang="en-US" sz="200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6" name="Oval Callout 15"/>
          <p:cNvSpPr/>
          <p:nvPr/>
        </p:nvSpPr>
        <p:spPr bwMode="auto">
          <a:xfrm>
            <a:off x="2133600" y="1295400"/>
            <a:ext cx="2286000" cy="838200"/>
          </a:xfrm>
          <a:prstGeom prst="wedgeEllipseCallout">
            <a:avLst>
              <a:gd name="adj1" fmla="val -70155"/>
              <a:gd name="adj2" fmla="val 44419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/>
                <a:cs typeface="Gill Sans"/>
              </a:rPr>
              <a:t>Okay everyone, </a:t>
            </a:r>
            <a:r>
              <a:rPr lang="en-US" altLang="zh-CN" sz="1600" dirty="0" smtClean="0">
                <a:solidFill>
                  <a:srgbClr val="000000"/>
                </a:solidFill>
                <a:latin typeface="Gill Sans"/>
                <a:cs typeface="Gill Sans"/>
              </a:rPr>
              <a:t>Let</a:t>
            </a:r>
            <a:r>
              <a:rPr lang="zh-CN" altLang="en-US" sz="1600" dirty="0" smtClean="0">
                <a:solidFill>
                  <a:srgbClr val="000000"/>
                </a:solidFill>
                <a:latin typeface="Gill Sans"/>
                <a:cs typeface="Gill Sans"/>
              </a:rPr>
              <a:t> </a:t>
            </a:r>
            <a:r>
              <a:rPr lang="en-US" altLang="zh-CN" sz="1600" dirty="0" smtClean="0">
                <a:solidFill>
                  <a:srgbClr val="000000"/>
                </a:solidFill>
                <a:latin typeface="Gill Sans"/>
                <a:cs typeface="Gill Sans"/>
              </a:rPr>
              <a:t>A+B=10</a:t>
            </a:r>
            <a:r>
              <a:rPr lang="en-US" altLang="zh-CN" sz="1600" dirty="0">
                <a:solidFill>
                  <a:srgbClr val="000000"/>
                </a:solidFill>
                <a:latin typeface="Gill Sans"/>
                <a:cs typeface="Gill Sans"/>
              </a:rPr>
              <a:t>0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7" name="Oval Callout 16"/>
          <p:cNvSpPr/>
          <p:nvPr/>
        </p:nvSpPr>
        <p:spPr bwMode="auto">
          <a:xfrm>
            <a:off x="6019800" y="1619310"/>
            <a:ext cx="990600" cy="457200"/>
          </a:xfrm>
          <a:prstGeom prst="wedgeEllipseCallout">
            <a:avLst>
              <a:gd name="adj1" fmla="val 59332"/>
              <a:gd name="adj2" fmla="val 55530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600" dirty="0" smtClean="0">
                <a:solidFill>
                  <a:srgbClr val="000000"/>
                </a:solidFill>
                <a:latin typeface="Gill Sans"/>
                <a:cs typeface="Gill Sans"/>
              </a:rPr>
              <a:t>A=90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8" name="Oval Callout 17"/>
          <p:cNvSpPr/>
          <p:nvPr/>
        </p:nvSpPr>
        <p:spPr bwMode="auto">
          <a:xfrm>
            <a:off x="5228863" y="2838510"/>
            <a:ext cx="990600" cy="457200"/>
          </a:xfrm>
          <a:prstGeom prst="wedgeEllipseCallout">
            <a:avLst>
              <a:gd name="adj1" fmla="val 59332"/>
              <a:gd name="adj2" fmla="val 55530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600" dirty="0" smtClean="0">
                <a:solidFill>
                  <a:srgbClr val="000000"/>
                </a:solidFill>
                <a:latin typeface="Gill Sans"/>
                <a:cs typeface="Gill Sans"/>
              </a:rPr>
              <a:t>B=10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24" name="Oval Callout 23"/>
          <p:cNvSpPr/>
          <p:nvPr/>
        </p:nvSpPr>
        <p:spPr bwMode="auto">
          <a:xfrm>
            <a:off x="5791200" y="2152710"/>
            <a:ext cx="990600" cy="457200"/>
          </a:xfrm>
          <a:prstGeom prst="wedgeEllipseCallout">
            <a:avLst>
              <a:gd name="adj1" fmla="val 61896"/>
              <a:gd name="adj2" fmla="val -26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/>
                <a:cs typeface="Gill Sans"/>
              </a:rPr>
              <a:t>A=30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25" name="Oval Callout 24"/>
          <p:cNvSpPr/>
          <p:nvPr/>
        </p:nvSpPr>
        <p:spPr bwMode="auto">
          <a:xfrm>
            <a:off x="5029200" y="3371910"/>
            <a:ext cx="990600" cy="457200"/>
          </a:xfrm>
          <a:prstGeom prst="wedgeEllipseCallout">
            <a:avLst>
              <a:gd name="adj1" fmla="val 61896"/>
              <a:gd name="adj2" fmla="val -26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/>
                <a:cs typeface="Gill Sans"/>
              </a:rPr>
              <a:t>B=10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/>
                <a:cs typeface="Gill Sans"/>
              </a:rPr>
              <a:t>!</a:t>
            </a:r>
          </a:p>
        </p:txBody>
      </p:sp>
      <p:sp>
        <p:nvSpPr>
          <p:cNvPr id="27" name="Oval Callout 26"/>
          <p:cNvSpPr/>
          <p:nvPr/>
        </p:nvSpPr>
        <p:spPr bwMode="auto">
          <a:xfrm>
            <a:off x="1981200" y="3276600"/>
            <a:ext cx="2286000" cy="838200"/>
          </a:xfrm>
          <a:prstGeom prst="wedgeEllipseCallout">
            <a:avLst>
              <a:gd name="adj1" fmla="val -62933"/>
              <a:gd name="adj2" fmla="val -128308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0" dirty="0" smtClean="0">
                <a:solidFill>
                  <a:srgbClr val="000000"/>
                </a:solidFill>
                <a:latin typeface="Gill Sans"/>
                <a:cs typeface="Gill Sans"/>
              </a:rPr>
              <a:t>ROLLBACK!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876589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24" grpId="0" animBg="1"/>
      <p:bldP spid="25" grpId="0" animBg="1"/>
      <p:bldP spid="27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ain-point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1445" y="1"/>
            <a:ext cx="10904645" cy="6858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277088" y="3225224"/>
            <a:ext cx="4800112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 smtClean="0">
                <a:solidFill>
                  <a:srgbClr val="FF0000"/>
                </a:solidFill>
                <a:latin typeface="Gill Sans"/>
                <a:cs typeface="Gill Sans"/>
              </a:rPr>
              <a:t>RDBMSes</a:t>
            </a:r>
            <a:r>
              <a:rPr lang="en-US" sz="3200" dirty="0" smtClean="0">
                <a:solidFill>
                  <a:srgbClr val="FF0000"/>
                </a:solidFill>
                <a:latin typeface="Gill Sans"/>
                <a:cs typeface="Gill Sans"/>
              </a:rPr>
              <a:t>: Pain Points</a:t>
            </a:r>
            <a:endParaRPr lang="en-US" sz="320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0" y="6611938"/>
            <a:ext cx="40386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 smtClean="0">
                <a:solidFill>
                  <a:schemeClr val="bg1"/>
                </a:solidFill>
              </a:rPr>
              <a:t>Source: </a:t>
            </a:r>
            <a:r>
              <a:rPr lang="en-US" sz="1000" b="0" dirty="0" err="1" smtClean="0">
                <a:solidFill>
                  <a:schemeClr val="bg1"/>
                </a:solidFill>
              </a:rPr>
              <a:t>www.flickr.com</a:t>
            </a:r>
            <a:r>
              <a:rPr lang="en-US" sz="1000" b="0" dirty="0">
                <a:solidFill>
                  <a:schemeClr val="bg1"/>
                </a:solidFill>
              </a:rPr>
              <a:t>/photos/</a:t>
            </a:r>
            <a:r>
              <a:rPr lang="en-US" sz="1000" b="0" dirty="0" err="1">
                <a:solidFill>
                  <a:schemeClr val="bg1"/>
                </a:solidFill>
              </a:rPr>
              <a:t>spencerdahl</a:t>
            </a:r>
            <a:r>
              <a:rPr lang="en-US" sz="1000" b="0" dirty="0">
                <a:solidFill>
                  <a:schemeClr val="bg1"/>
                </a:solidFill>
              </a:rPr>
              <a:t>/6075142688/</a:t>
            </a:r>
          </a:p>
        </p:txBody>
      </p:sp>
    </p:spTree>
    <p:extLst>
      <p:ext uri="{BB962C8B-B14F-4D97-AF65-F5344CB8AC3E}">
        <p14:creationId xmlns:p14="http://schemas.microsoft.com/office/powerpoint/2010/main" val="591840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inookDatabaseSchema1.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990599"/>
            <a:ext cx="6513255" cy="525780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28600" y="228600"/>
            <a:ext cx="7095612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0" dirty="0" smtClean="0">
                <a:solidFill>
                  <a:srgbClr val="000000"/>
                </a:solidFill>
                <a:latin typeface="Gill Sans"/>
                <a:cs typeface="Gill Sans"/>
              </a:rPr>
              <a:t>#1: Must design up front, painful to evolve</a:t>
            </a:r>
            <a:endParaRPr lang="en-US" sz="32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059119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49" y="365126"/>
            <a:ext cx="8191259" cy="1325563"/>
          </a:xfrm>
        </p:spPr>
        <p:txBody>
          <a:bodyPr/>
          <a:lstStyle/>
          <a:p>
            <a:r>
              <a:rPr lang="en-US" altLang="zh-CN" dirty="0" smtClean="0"/>
              <a:t>ACID is slow 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Assumptions:</a:t>
            </a:r>
          </a:p>
          <a:p>
            <a:pPr lvl="1"/>
            <a:r>
              <a:rPr lang="en-US" dirty="0" smtClean="0"/>
              <a:t>Persistent storage and write-ahead log at every node</a:t>
            </a:r>
          </a:p>
          <a:p>
            <a:r>
              <a:rPr lang="en-US" dirty="0" smtClean="0"/>
              <a:t>Limitations:</a:t>
            </a:r>
          </a:p>
          <a:p>
            <a:pPr lvl="1"/>
            <a:r>
              <a:rPr lang="en-US" dirty="0" smtClean="0"/>
              <a:t>It’s blocking and slow</a:t>
            </a:r>
          </a:p>
          <a:p>
            <a:pPr lvl="1"/>
            <a:r>
              <a:rPr lang="en-US" dirty="0" smtClean="0"/>
              <a:t>What if the coordinator dies?</a:t>
            </a:r>
          </a:p>
          <a:p>
            <a:pPr marL="228600" lvl="1">
              <a:spcBef>
                <a:spcPts val="1000"/>
              </a:spcBef>
            </a:pPr>
            <a:r>
              <a:rPr lang="en-GB" altLang="en-US" dirty="0">
                <a:solidFill>
                  <a:srgbClr val="FF0000"/>
                </a:solidFill>
                <a:ea typeface="新細明體" charset="0"/>
              </a:rPr>
              <a:t>ACID is hard to achieve, moreover, it is not always required, e.g. for blogs, status updates, product listings, etc.</a:t>
            </a:r>
            <a:endParaRPr lang="zh-CN" altLang="en-US" dirty="0">
              <a:solidFill>
                <a:srgbClr val="FF0000"/>
              </a:solidFill>
            </a:endParaRPr>
          </a:p>
          <a:p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510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 </a:t>
            </a:r>
            <a:r>
              <a:rPr lang="en-US" dirty="0" err="1" smtClean="0"/>
              <a:t>RDBMSes</a:t>
            </a:r>
            <a:r>
              <a:rPr lang="en-US" dirty="0" smtClean="0"/>
              <a:t> provide?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Relational model with schemas</a:t>
            </a:r>
          </a:p>
          <a:p>
            <a:r>
              <a:rPr lang="en-US" dirty="0" smtClean="0"/>
              <a:t>Powerful, flexible query language</a:t>
            </a:r>
          </a:p>
          <a:p>
            <a:r>
              <a:rPr lang="en-US" dirty="0" smtClean="0"/>
              <a:t>Transactional semantics: ACID</a:t>
            </a:r>
          </a:p>
          <a:p>
            <a:r>
              <a:rPr lang="en-US" dirty="0" smtClean="0"/>
              <a:t>Rich ecosystem, lots of tool support</a:t>
            </a:r>
          </a:p>
          <a:p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4" name="Picture 3" descr="fixe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7462" y="3155949"/>
            <a:ext cx="2776538" cy="370205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5638800"/>
            <a:ext cx="4690707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0" dirty="0" smtClean="0">
                <a:solidFill>
                  <a:srgbClr val="FF0000"/>
                </a:solidFill>
                <a:latin typeface="Gill Sans"/>
                <a:cs typeface="Gill Sans"/>
              </a:rPr>
              <a:t>What if we want </a:t>
            </a:r>
            <a:r>
              <a:rPr lang="en-US" sz="3200" b="0" i="1" dirty="0" smtClean="0">
                <a:solidFill>
                  <a:srgbClr val="FF0000"/>
                </a:solidFill>
                <a:latin typeface="Gill Sans"/>
                <a:cs typeface="Gill Sans"/>
              </a:rPr>
              <a:t>a la carte</a:t>
            </a:r>
            <a:r>
              <a:rPr lang="en-US" sz="3200" b="0" dirty="0" smtClean="0">
                <a:solidFill>
                  <a:srgbClr val="FF0000"/>
                </a:solidFill>
                <a:latin typeface="Gill Sans"/>
                <a:cs typeface="Gill Sans"/>
              </a:rPr>
              <a:t>?</a:t>
            </a:r>
            <a:endParaRPr lang="en-US" sz="32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281150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Features </a:t>
            </a:r>
            <a:r>
              <a:rPr lang="en-US" i="1" dirty="0" smtClean="0"/>
              <a:t>a la carte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if I’m willing to give up consistency for scalability?</a:t>
            </a:r>
          </a:p>
          <a:p>
            <a:r>
              <a:rPr lang="en-US" dirty="0" smtClean="0"/>
              <a:t>What if I’m willing to give up the relational model for something more flexible?</a:t>
            </a:r>
          </a:p>
          <a:p>
            <a:r>
              <a:rPr lang="en-US" dirty="0" smtClean="0"/>
              <a:t>What if I just want a cheaper solution?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040377" y="5816024"/>
            <a:ext cx="300014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0" dirty="0" smtClean="0">
                <a:solidFill>
                  <a:srgbClr val="FF0000"/>
                </a:solidFill>
                <a:latin typeface="Gill Sans"/>
                <a:cs typeface="Gill Sans"/>
              </a:rPr>
              <a:t>Enter… </a:t>
            </a:r>
            <a:r>
              <a:rPr lang="en-US" sz="3200" b="0" dirty="0" err="1" smtClean="0">
                <a:solidFill>
                  <a:srgbClr val="FF0000"/>
                </a:solidFill>
                <a:latin typeface="Gill Sans"/>
                <a:cs typeface="Gill Sans"/>
              </a:rPr>
              <a:t>NoSQL</a:t>
            </a:r>
            <a:r>
              <a:rPr lang="en-US" sz="3200" b="0" dirty="0" smtClean="0">
                <a:solidFill>
                  <a:srgbClr val="FF0000"/>
                </a:solidFill>
                <a:latin typeface="Gill Sans"/>
                <a:cs typeface="Gill Sans"/>
              </a:rPr>
              <a:t>!</a:t>
            </a:r>
            <a:endParaRPr lang="en-US" sz="32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623610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nosql-cv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2164" y="0"/>
            <a:ext cx="4810124" cy="6814342"/>
          </a:xfrm>
          <a:prstGeom prst="rect">
            <a:avLst/>
          </a:prstGeom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0" y="6611938"/>
            <a:ext cx="44958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 smtClean="0">
                <a:solidFill>
                  <a:schemeClr val="bg1"/>
                </a:solidFill>
              </a:rPr>
              <a:t>Source: </a:t>
            </a:r>
            <a:r>
              <a:rPr lang="en-US" sz="1000" b="0" dirty="0" err="1" smtClean="0"/>
              <a:t>geekandpoke.typepad.com</a:t>
            </a:r>
            <a:r>
              <a:rPr lang="en-US" sz="1000" b="0" dirty="0"/>
              <a:t>/</a:t>
            </a:r>
            <a:r>
              <a:rPr lang="en-US" sz="1000" b="0" dirty="0" err="1"/>
              <a:t>geekandpoke</a:t>
            </a:r>
            <a:r>
              <a:rPr lang="en-US" sz="1000" b="0" dirty="0"/>
              <a:t>/2011/01/</a:t>
            </a:r>
            <a:r>
              <a:rPr lang="en-US" sz="1000" b="0" dirty="0" err="1"/>
              <a:t>nosql.html</a:t>
            </a:r>
            <a:endParaRPr lang="en-US" sz="1000" b="0" dirty="0"/>
          </a:p>
        </p:txBody>
      </p:sp>
    </p:spTree>
    <p:extLst>
      <p:ext uri="{BB962C8B-B14F-4D97-AF65-F5344CB8AC3E}">
        <p14:creationId xmlns:p14="http://schemas.microsoft.com/office/powerpoint/2010/main" val="2091580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NoSQL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 smtClean="0"/>
              <a:t>Horizontally scale “simple operations”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Replicate/distribute data over many servers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Simple call interface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Weaker concurrency model than ACID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Efficient use of distributed indexes and RAM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Flexible schemas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Relational databases offer a very good general purpose solution to many different data storage needs</a:t>
            </a:r>
            <a:r>
              <a:rPr lang="en-US" altLang="zh-CN" dirty="0"/>
              <a:t>.</a:t>
            </a:r>
            <a:r>
              <a:rPr lang="zh-CN" altLang="en-US" dirty="0"/>
              <a:t> </a:t>
            </a:r>
            <a:r>
              <a:rPr lang="en-US" dirty="0"/>
              <a:t>In other words, it is the safe choice and will work in many situations.</a:t>
            </a:r>
            <a:endParaRPr lang="zh-CN" alt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0" y="6611938"/>
            <a:ext cx="8458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/>
              <a:t>Source: </a:t>
            </a:r>
            <a:r>
              <a:rPr lang="en-US" sz="1000" b="0" dirty="0" err="1"/>
              <a:t>Cattell</a:t>
            </a:r>
            <a:r>
              <a:rPr lang="en-US" sz="1000" b="0" dirty="0"/>
              <a:t> (2010). Scalable SQL and </a:t>
            </a:r>
            <a:r>
              <a:rPr lang="en-US" sz="1000" b="0" dirty="0" err="1"/>
              <a:t>NoSQL</a:t>
            </a:r>
            <a:r>
              <a:rPr lang="en-US" sz="1000" b="0" dirty="0"/>
              <a:t> Data Stores. </a:t>
            </a:r>
            <a:r>
              <a:rPr lang="en-US" sz="1000" b="0" i="1" dirty="0"/>
              <a:t>SIGMOD Record</a:t>
            </a:r>
            <a:r>
              <a:rPr lang="en-US" sz="1000" b="0" dirty="0"/>
              <a:t>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428875" y="730974"/>
            <a:ext cx="331933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FF0000"/>
                </a:solidFill>
                <a:latin typeface="Gill Sans"/>
                <a:cs typeface="Gill Sans"/>
              </a:rPr>
              <a:t>(Not only SQL)</a:t>
            </a:r>
            <a:endParaRPr lang="en-US" sz="320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966486" y="6173045"/>
            <a:ext cx="721102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://www.xplenty.com/blog/2014/05/hive-vs-hbase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 for Hive vs. NoSQL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7360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/>
          <p:cNvSpPr>
            <a:spLocks noGrp="1"/>
          </p:cNvSpPr>
          <p:nvPr>
            <p:ph type="title"/>
          </p:nvPr>
        </p:nvSpPr>
        <p:spPr>
          <a:xfrm>
            <a:off x="281410" y="46037"/>
            <a:ext cx="7886700" cy="1325563"/>
          </a:xfrm>
        </p:spPr>
        <p:txBody>
          <a:bodyPr/>
          <a:lstStyle/>
          <a:p>
            <a:r>
              <a:rPr lang="en-US" altLang="en-US" dirty="0"/>
              <a:t>Data  Flow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381000" y="1219200"/>
            <a:ext cx="1981200" cy="457200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2000" dirty="0"/>
              <a:t>Load </a:t>
            </a:r>
            <a:r>
              <a:rPr lang="en-US" altLang="en-US" sz="1600" dirty="0">
                <a:solidFill>
                  <a:srgbClr val="0432FF"/>
                </a:solidFill>
              </a:rPr>
              <a:t>Visits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1143000" y="1981200"/>
            <a:ext cx="1981200" cy="457200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2000" dirty="0">
                <a:solidFill>
                  <a:srgbClr val="000000"/>
                </a:solidFill>
              </a:rPr>
              <a:t>Group </a:t>
            </a:r>
            <a:r>
              <a:rPr lang="en-US" altLang="en-US" sz="1600" dirty="0">
                <a:solidFill>
                  <a:srgbClr val="0432FF"/>
                </a:solidFill>
              </a:rPr>
              <a:t>by </a:t>
            </a:r>
            <a:r>
              <a:rPr lang="en-US" altLang="en-US" sz="1600" dirty="0" err="1">
                <a:solidFill>
                  <a:srgbClr val="0432FF"/>
                </a:solidFill>
              </a:rPr>
              <a:t>url</a:t>
            </a:r>
            <a:endParaRPr lang="en-US" altLang="en-US" sz="1600" dirty="0">
              <a:solidFill>
                <a:srgbClr val="0432FF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2362200" y="2743200"/>
            <a:ext cx="1981200" cy="609600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2000" dirty="0" err="1">
                <a:solidFill>
                  <a:srgbClr val="000000"/>
                </a:solidFill>
              </a:rPr>
              <a:t>Foreach</a:t>
            </a:r>
            <a:r>
              <a:rPr lang="en-US" altLang="en-US" sz="2000" dirty="0">
                <a:solidFill>
                  <a:srgbClr val="000000"/>
                </a:solidFill>
              </a:rPr>
              <a:t> </a:t>
            </a:r>
            <a:r>
              <a:rPr lang="en-US" altLang="en-US" dirty="0" err="1">
                <a:solidFill>
                  <a:srgbClr val="0432FF"/>
                </a:solidFill>
              </a:rPr>
              <a:t>url</a:t>
            </a:r>
            <a:endParaRPr lang="en-US" altLang="en-US" sz="2000" dirty="0">
              <a:solidFill>
                <a:srgbClr val="0432FF"/>
              </a:solidFill>
            </a:endParaRPr>
          </a:p>
          <a:p>
            <a:pPr algn="ctr"/>
            <a:r>
              <a:rPr lang="en-US" altLang="en-US" sz="2000" dirty="0">
                <a:solidFill>
                  <a:srgbClr val="000000"/>
                </a:solidFill>
              </a:rPr>
              <a:t>generate </a:t>
            </a:r>
            <a:r>
              <a:rPr lang="en-US" altLang="en-US" dirty="0">
                <a:solidFill>
                  <a:srgbClr val="0432FF"/>
                </a:solidFill>
              </a:rPr>
              <a:t>count</a:t>
            </a:r>
            <a:endParaRPr lang="en-US" altLang="en-US" sz="1600" dirty="0">
              <a:solidFill>
                <a:srgbClr val="0432FF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5334000" y="2819400"/>
            <a:ext cx="1981200" cy="457200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2000" dirty="0">
                <a:solidFill>
                  <a:srgbClr val="000000"/>
                </a:solidFill>
              </a:rPr>
              <a:t>Load </a:t>
            </a:r>
            <a:r>
              <a:rPr lang="en-US" altLang="en-US" sz="1600" dirty="0" err="1">
                <a:solidFill>
                  <a:srgbClr val="0432FF"/>
                </a:solidFill>
              </a:rPr>
              <a:t>Url</a:t>
            </a:r>
            <a:r>
              <a:rPr lang="en-US" altLang="en-US" sz="1600" dirty="0">
                <a:solidFill>
                  <a:srgbClr val="0432FF"/>
                </a:solidFill>
              </a:rPr>
              <a:t> Info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3962400" y="3733800"/>
            <a:ext cx="1981200" cy="457200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2000" dirty="0">
                <a:solidFill>
                  <a:srgbClr val="000000"/>
                </a:solidFill>
              </a:rPr>
              <a:t>Join </a:t>
            </a:r>
            <a:r>
              <a:rPr lang="en-US" altLang="en-US" sz="1600" dirty="0">
                <a:solidFill>
                  <a:srgbClr val="0432FF"/>
                </a:solidFill>
              </a:rPr>
              <a:t>on </a:t>
            </a:r>
            <a:r>
              <a:rPr lang="en-US" altLang="en-US" sz="1600" dirty="0" err="1">
                <a:solidFill>
                  <a:srgbClr val="0432FF"/>
                </a:solidFill>
              </a:rPr>
              <a:t>url</a:t>
            </a:r>
            <a:endParaRPr lang="en-US" altLang="en-US" sz="1600" dirty="0">
              <a:solidFill>
                <a:srgbClr val="0432FF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3962400" y="4495800"/>
            <a:ext cx="1981200" cy="457200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2000" dirty="0">
                <a:solidFill>
                  <a:srgbClr val="000000"/>
                </a:solidFill>
              </a:rPr>
              <a:t>Group </a:t>
            </a:r>
            <a:r>
              <a:rPr lang="en-US" altLang="en-US" sz="1600" dirty="0">
                <a:solidFill>
                  <a:srgbClr val="0432FF"/>
                </a:solidFill>
              </a:rPr>
              <a:t>by category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3773488" y="5257800"/>
            <a:ext cx="2362200" cy="609600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2000" dirty="0" err="1">
                <a:solidFill>
                  <a:srgbClr val="000000"/>
                </a:solidFill>
              </a:rPr>
              <a:t>Foreach</a:t>
            </a:r>
            <a:r>
              <a:rPr lang="en-US" altLang="en-US" sz="2000" dirty="0">
                <a:solidFill>
                  <a:srgbClr val="000000"/>
                </a:solidFill>
              </a:rPr>
              <a:t> </a:t>
            </a:r>
            <a:r>
              <a:rPr lang="en-US" altLang="en-US" dirty="0">
                <a:solidFill>
                  <a:srgbClr val="0432FF"/>
                </a:solidFill>
              </a:rPr>
              <a:t>category</a:t>
            </a:r>
            <a:endParaRPr lang="en-US" altLang="en-US" sz="2000" dirty="0">
              <a:solidFill>
                <a:srgbClr val="0432FF"/>
              </a:solidFill>
            </a:endParaRPr>
          </a:p>
          <a:p>
            <a:pPr algn="ctr"/>
            <a:r>
              <a:rPr lang="en-US" altLang="en-US" sz="2000" dirty="0">
                <a:solidFill>
                  <a:srgbClr val="000000"/>
                </a:solidFill>
              </a:rPr>
              <a:t>generate </a:t>
            </a:r>
            <a:r>
              <a:rPr lang="en-US" altLang="en-US" dirty="0">
                <a:solidFill>
                  <a:srgbClr val="0432FF"/>
                </a:solidFill>
              </a:rPr>
              <a:t>top10 </a:t>
            </a:r>
            <a:r>
              <a:rPr lang="en-US" altLang="en-US" dirty="0" err="1">
                <a:solidFill>
                  <a:srgbClr val="0432FF"/>
                </a:solidFill>
              </a:rPr>
              <a:t>urls</a:t>
            </a:r>
            <a:endParaRPr lang="en-US" altLang="en-US" sz="1600" dirty="0">
              <a:solidFill>
                <a:srgbClr val="0432FF"/>
              </a:solidFill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1447800" y="1676400"/>
            <a:ext cx="457200" cy="3048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3773488" y="3352800"/>
            <a:ext cx="569912" cy="3810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9" idx="2"/>
          </p:cNvCxnSpPr>
          <p:nvPr/>
        </p:nvCxnSpPr>
        <p:spPr>
          <a:xfrm rot="5400000">
            <a:off x="5715000" y="3124200"/>
            <a:ext cx="457200" cy="7620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10" idx="2"/>
            <a:endCxn id="11" idx="0"/>
          </p:cNvCxnSpPr>
          <p:nvPr/>
        </p:nvCxnSpPr>
        <p:spPr>
          <a:xfrm rot="5400000">
            <a:off x="4800601" y="4343400"/>
            <a:ext cx="304800" cy="31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11" idx="2"/>
            <a:endCxn id="12" idx="0"/>
          </p:cNvCxnSpPr>
          <p:nvPr/>
        </p:nvCxnSpPr>
        <p:spPr>
          <a:xfrm rot="16200000" flipH="1">
            <a:off x="4801394" y="5104606"/>
            <a:ext cx="3048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rot="16200000" flipH="1">
            <a:off x="4802188" y="6019800"/>
            <a:ext cx="3048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2590800" y="2438400"/>
            <a:ext cx="457200" cy="3048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1471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>
                <a:ea typeface="新細明體" charset="0"/>
                <a:sym typeface="Symbol" charset="2"/>
              </a:rPr>
              <a:t>NoSQL scenario: </a:t>
            </a:r>
            <a:r>
              <a:rPr lang="en-US" altLang="en-US" dirty="0">
                <a:ea typeface="新細明體" charset="0"/>
                <a:sym typeface="Symbol" charset="2"/>
              </a:rPr>
              <a:t>Web log analysis</a:t>
            </a:r>
            <a:endParaRPr lang="en-US" altLang="en-US" dirty="0">
              <a:ea typeface="新細明體" charset="0"/>
            </a:endParaRPr>
          </a:p>
        </p:txBody>
      </p:sp>
      <p:sp>
        <p:nvSpPr>
          <p:cNvPr id="18435" name="Content Placeholder 2"/>
          <p:cNvSpPr>
            <a:spLocks noGrp="1"/>
          </p:cNvSpPr>
          <p:nvPr>
            <p:ph idx="1"/>
          </p:nvPr>
        </p:nvSpPr>
        <p:spPr>
          <a:xfrm>
            <a:off x="1385586" y="1690689"/>
            <a:ext cx="6896100" cy="4525963"/>
          </a:xfrm>
        </p:spPr>
        <p:txBody>
          <a:bodyPr/>
          <a:lstStyle/>
          <a:p>
            <a:pPr eaLnBrk="1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rgbClr val="0000FF"/>
              </a:buClr>
              <a:buFont typeface="Arial" charset="0"/>
              <a:buNone/>
            </a:pPr>
            <a:r>
              <a:rPr lang="en-US" altLang="en-US" sz="2800" dirty="0">
                <a:solidFill>
                  <a:srgbClr val="0000FF"/>
                </a:solidFill>
                <a:ea typeface="ＭＳ Ｐゴシック" charset="-128"/>
                <a:sym typeface="Symbol" charset="2"/>
              </a:rPr>
              <a:t>Each record: </a:t>
            </a:r>
            <a:r>
              <a:rPr lang="en-US" altLang="en-US" sz="2800" dirty="0" err="1">
                <a:ea typeface="ＭＳ Ｐゴシック" charset="-128"/>
                <a:sym typeface="Symbol" charset="2"/>
              </a:rPr>
              <a:t>UserID</a:t>
            </a:r>
            <a:r>
              <a:rPr lang="en-US" altLang="en-US" sz="2800" dirty="0">
                <a:ea typeface="ＭＳ Ｐゴシック" charset="-128"/>
                <a:sym typeface="Symbol" charset="2"/>
              </a:rPr>
              <a:t>, URL, timestamp, additional-info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rgbClr val="0000FF"/>
              </a:buClr>
              <a:buFont typeface="Arial" charset="0"/>
              <a:buNone/>
            </a:pPr>
            <a:r>
              <a:rPr lang="en-US" altLang="en-US" sz="2800" dirty="0">
                <a:solidFill>
                  <a:srgbClr val="0000FF"/>
                </a:solidFill>
                <a:ea typeface="ＭＳ Ｐゴシック" charset="-128"/>
                <a:sym typeface="Symbol" charset="2"/>
              </a:rPr>
              <a:t>Separate records:</a:t>
            </a:r>
            <a:r>
              <a:rPr lang="en-US" altLang="en-US" sz="2800" dirty="0">
                <a:ea typeface="ＭＳ Ｐゴシック" charset="-128"/>
                <a:sym typeface="Symbol" charset="2"/>
              </a:rPr>
              <a:t> </a:t>
            </a:r>
            <a:r>
              <a:rPr lang="en-US" altLang="en-US" sz="2800" dirty="0" err="1">
                <a:ea typeface="ＭＳ Ｐゴシック" charset="-128"/>
                <a:sym typeface="Symbol" charset="2"/>
              </a:rPr>
              <a:t>UserID</a:t>
            </a:r>
            <a:r>
              <a:rPr lang="en-US" altLang="en-US" sz="2800" dirty="0">
                <a:ea typeface="ＭＳ Ｐゴシック" charset="-128"/>
                <a:sym typeface="Symbol" charset="2"/>
              </a:rPr>
              <a:t>, name, age, gender, …</a:t>
            </a:r>
          </a:p>
          <a:p>
            <a:pPr lvl="1" eaLnBrk="1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rgbClr val="0000FF"/>
              </a:buClr>
              <a:buFont typeface="Arial" charset="0"/>
              <a:buNone/>
            </a:pPr>
            <a:endParaRPr lang="en-US" altLang="en-US" dirty="0">
              <a:ea typeface="ＭＳ Ｐゴシック" charset="-128"/>
              <a:sym typeface="Symbol" charset="2"/>
            </a:endParaRPr>
          </a:p>
          <a:p>
            <a:pPr eaLnBrk="1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rgbClr val="0000FF"/>
              </a:buClr>
              <a:buFont typeface="Arial" charset="0"/>
              <a:buNone/>
            </a:pPr>
            <a:r>
              <a:rPr lang="en-US" altLang="en-US" sz="2800" dirty="0">
                <a:solidFill>
                  <a:srgbClr val="0000FF"/>
                </a:solidFill>
                <a:ea typeface="ＭＳ Ｐゴシック" charset="-128"/>
                <a:sym typeface="Symbol" charset="2"/>
              </a:rPr>
              <a:t>Task:</a:t>
            </a:r>
            <a:r>
              <a:rPr lang="en-US" altLang="en-US" sz="2800" dirty="0">
                <a:solidFill>
                  <a:srgbClr val="990000"/>
                </a:solidFill>
                <a:ea typeface="ＭＳ Ｐゴシック" charset="-128"/>
                <a:sym typeface="Symbol" charset="2"/>
              </a:rPr>
              <a:t> Find average age of user accessing given URL</a:t>
            </a:r>
          </a:p>
          <a:p>
            <a:endParaRPr lang="en-US" altLang="en-US" sz="2800" dirty="0">
              <a:ea typeface="新細明體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4745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Aft>
                <a:spcPts val="1800"/>
              </a:spcAft>
            </a:pPr>
            <a:r>
              <a:rPr lang="en-US" altLang="en-US" dirty="0">
                <a:ea typeface="新細明體" charset="0"/>
                <a:sym typeface="Symbol" charset="2"/>
              </a:rPr>
              <a:t>NoSQL </a:t>
            </a:r>
            <a:r>
              <a:rPr lang="en-US" altLang="en-US" dirty="0" smtClean="0">
                <a:ea typeface="新細明體" charset="0"/>
                <a:sym typeface="Symbol" charset="2"/>
              </a:rPr>
              <a:t>scenario: </a:t>
            </a:r>
            <a:r>
              <a:rPr lang="en-US" altLang="en-US" dirty="0">
                <a:ea typeface="新細明體" charset="0"/>
                <a:sym typeface="Symbol" charset="2"/>
              </a:rPr>
              <a:t>Blog Pages</a:t>
            </a:r>
          </a:p>
        </p:txBody>
      </p:sp>
      <p:sp>
        <p:nvSpPr>
          <p:cNvPr id="20483" name="Content Placeholder 2"/>
          <p:cNvSpPr>
            <a:spLocks noGrp="1"/>
          </p:cNvSpPr>
          <p:nvPr>
            <p:ph idx="1"/>
          </p:nvPr>
        </p:nvSpPr>
        <p:spPr>
          <a:xfrm>
            <a:off x="1104900" y="1690689"/>
            <a:ext cx="7410450" cy="4525963"/>
          </a:xfrm>
        </p:spPr>
        <p:txBody>
          <a:bodyPr/>
          <a:lstStyle/>
          <a:p>
            <a:pPr eaLnBrk="1" hangingPunct="1">
              <a:lnSpc>
                <a:spcPct val="90000"/>
              </a:lnSpc>
              <a:spcBef>
                <a:spcPct val="0"/>
              </a:spcBef>
              <a:spcAft>
                <a:spcPts val="1800"/>
              </a:spcAft>
              <a:buClr>
                <a:srgbClr val="990000"/>
              </a:buClr>
              <a:buFont typeface="Arial" charset="0"/>
              <a:buNone/>
            </a:pPr>
            <a:r>
              <a:rPr lang="en-US" altLang="en-US" dirty="0">
                <a:solidFill>
                  <a:srgbClr val="0000FF"/>
                </a:solidFill>
                <a:ea typeface="ＭＳ Ｐゴシック" charset="-128"/>
                <a:sym typeface="Symbol" charset="2"/>
              </a:rPr>
              <a:t>Large collection of documents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spcAft>
                <a:spcPts val="1800"/>
              </a:spcAft>
              <a:buClr>
                <a:srgbClr val="990000"/>
              </a:buClr>
              <a:buFont typeface="Arial" charset="0"/>
              <a:buNone/>
            </a:pPr>
            <a:r>
              <a:rPr lang="en-US" altLang="en-US" dirty="0">
                <a:solidFill>
                  <a:srgbClr val="0000FF"/>
                </a:solidFill>
                <a:ea typeface="ＭＳ Ｐゴシック" charset="-128"/>
                <a:sym typeface="Symbol" charset="2"/>
              </a:rPr>
              <a:t>Combination of </a:t>
            </a:r>
            <a:r>
              <a:rPr lang="en-US" altLang="en-US" dirty="0">
                <a:ea typeface="ＭＳ Ｐゴシック" charset="-128"/>
                <a:sym typeface="Symbol" charset="2"/>
              </a:rPr>
              <a:t>structured</a:t>
            </a:r>
            <a:r>
              <a:rPr lang="en-US" altLang="en-US" dirty="0">
                <a:solidFill>
                  <a:srgbClr val="0000FF"/>
                </a:solidFill>
                <a:ea typeface="ＭＳ Ｐゴシック" charset="-128"/>
                <a:sym typeface="Symbol" charset="2"/>
              </a:rPr>
              <a:t> and </a:t>
            </a:r>
            <a:r>
              <a:rPr lang="en-US" altLang="en-US" dirty="0">
                <a:ea typeface="ＭＳ Ｐゴシック" charset="-128"/>
                <a:sym typeface="Symbol" charset="2"/>
              </a:rPr>
              <a:t>unstructured</a:t>
            </a:r>
            <a:r>
              <a:rPr lang="en-US" altLang="en-US" dirty="0">
                <a:solidFill>
                  <a:srgbClr val="0000FF"/>
                </a:solidFill>
                <a:ea typeface="ＭＳ Ｐゴシック" charset="-128"/>
                <a:sym typeface="Symbol" charset="2"/>
              </a:rPr>
              <a:t> data</a:t>
            </a:r>
            <a:endParaRPr lang="en-US" altLang="en-US" dirty="0">
              <a:ea typeface="ＭＳ Ｐゴシック" charset="-128"/>
              <a:sym typeface="Symbol" charset="2"/>
            </a:endParaRPr>
          </a:p>
          <a:p>
            <a:pPr eaLnBrk="1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rgbClr val="0000FF"/>
              </a:buClr>
              <a:buFont typeface="Arial" charset="0"/>
              <a:buNone/>
            </a:pPr>
            <a:r>
              <a:rPr lang="en-US" altLang="en-US" dirty="0">
                <a:solidFill>
                  <a:srgbClr val="0000FF"/>
                </a:solidFill>
                <a:ea typeface="ＭＳ Ｐゴシック" charset="-128"/>
                <a:sym typeface="Symbol" charset="2"/>
              </a:rPr>
              <a:t>Task:</a:t>
            </a:r>
            <a:r>
              <a:rPr lang="en-US" altLang="en-US" dirty="0">
                <a:solidFill>
                  <a:srgbClr val="990000"/>
                </a:solidFill>
                <a:ea typeface="ＭＳ Ｐゴシック" charset="-128"/>
                <a:sym typeface="Symbol" charset="2"/>
              </a:rPr>
              <a:t> Retrieve texts and images</a:t>
            </a:r>
          </a:p>
        </p:txBody>
      </p:sp>
    </p:spTree>
    <p:extLst>
      <p:ext uri="{BB962C8B-B14F-4D97-AF65-F5344CB8AC3E}">
        <p14:creationId xmlns:p14="http://schemas.microsoft.com/office/powerpoint/2010/main" val="245563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600" dirty="0">
                <a:ea typeface="新細明體" charset="0"/>
              </a:rPr>
              <a:t>More Programming and Less Database </a:t>
            </a:r>
            <a:r>
              <a:rPr lang="en-US" altLang="en-US" sz="3600" dirty="0" smtClean="0">
                <a:ea typeface="新細明體" charset="0"/>
              </a:rPr>
              <a:t>Design</a:t>
            </a:r>
            <a:r>
              <a:rPr lang="zh-CN" altLang="en-US" sz="3600" dirty="0" smtClean="0">
                <a:ea typeface="新細明體" charset="0"/>
              </a:rPr>
              <a:t> </a:t>
            </a:r>
            <a:r>
              <a:rPr lang="en-US" altLang="zh-CN" sz="3600" dirty="0" smtClean="0">
                <a:ea typeface="新細明體" charset="0"/>
              </a:rPr>
              <a:t>-</a:t>
            </a:r>
            <a:r>
              <a:rPr lang="zh-CN" altLang="en-US" sz="3600" dirty="0" smtClean="0">
                <a:ea typeface="新細明體" charset="0"/>
              </a:rPr>
              <a:t> </a:t>
            </a:r>
            <a:r>
              <a:rPr lang="en-US" altLang="zh-CN" sz="3600" dirty="0" smtClean="0">
                <a:ea typeface="新細明體" charset="0"/>
              </a:rPr>
              <a:t>NoSQL</a:t>
            </a:r>
            <a:endParaRPr lang="en-US" altLang="en-US" sz="3600" dirty="0">
              <a:ea typeface="新細明體" charset="0"/>
            </a:endParaRPr>
          </a:p>
        </p:txBody>
      </p:sp>
      <p:sp>
        <p:nvSpPr>
          <p:cNvPr id="21507" name="Content Placeholder 2"/>
          <p:cNvSpPr>
            <a:spLocks noGrp="1"/>
          </p:cNvSpPr>
          <p:nvPr>
            <p:ph idx="1"/>
          </p:nvPr>
        </p:nvSpPr>
        <p:spPr>
          <a:xfrm>
            <a:off x="922338" y="1690689"/>
            <a:ext cx="7593012" cy="4525963"/>
          </a:xfrm>
        </p:spPr>
        <p:txBody>
          <a:bodyPr/>
          <a:lstStyle/>
          <a:p>
            <a:pPr eaLnBrk="1" hangingPunct="1">
              <a:lnSpc>
                <a:spcPct val="90000"/>
              </a:lnSpc>
              <a:spcAft>
                <a:spcPts val="1200"/>
              </a:spcAft>
              <a:buClr>
                <a:srgbClr val="990000"/>
              </a:buClr>
              <a:buFont typeface="Arial" charset="0"/>
              <a:buNone/>
            </a:pPr>
            <a:r>
              <a:rPr lang="en-US" altLang="en-US" sz="2800" dirty="0">
                <a:solidFill>
                  <a:srgbClr val="990000"/>
                </a:solidFill>
                <a:ea typeface="新細明體" charset="0"/>
                <a:sym typeface="Symbol" charset="2"/>
              </a:rPr>
              <a:t>Alternative to traditional relational DBMS</a:t>
            </a:r>
          </a:p>
          <a:p>
            <a:pPr lvl="1" eaLnBrk="1" hangingPunct="1">
              <a:lnSpc>
                <a:spcPct val="90000"/>
              </a:lnSpc>
              <a:spcAft>
                <a:spcPts val="600"/>
              </a:spcAft>
              <a:buClr>
                <a:srgbClr val="0000FF"/>
              </a:buClr>
              <a:buFont typeface="Calibri" charset="0"/>
              <a:buChar char="+"/>
            </a:pPr>
            <a:r>
              <a:rPr lang="en-US" altLang="en-US" dirty="0">
                <a:solidFill>
                  <a:srgbClr val="990000"/>
                </a:solidFill>
                <a:ea typeface="ＭＳ Ｐゴシック" charset="-128"/>
                <a:sym typeface="Symbol" charset="2"/>
              </a:rPr>
              <a:t> </a:t>
            </a:r>
            <a:r>
              <a:rPr lang="en-US" altLang="en-US" dirty="0">
                <a:solidFill>
                  <a:srgbClr val="0000FF"/>
                </a:solidFill>
                <a:ea typeface="ＭＳ Ｐゴシック" charset="-128"/>
                <a:sym typeface="Symbol" charset="2"/>
              </a:rPr>
              <a:t>Flexible schema</a:t>
            </a:r>
          </a:p>
          <a:p>
            <a:pPr lvl="1" eaLnBrk="1" hangingPunct="1">
              <a:lnSpc>
                <a:spcPct val="90000"/>
              </a:lnSpc>
              <a:spcAft>
                <a:spcPts val="600"/>
              </a:spcAft>
              <a:buClr>
                <a:srgbClr val="0000FF"/>
              </a:buClr>
              <a:buFont typeface="Calibri" charset="0"/>
              <a:buChar char="+"/>
            </a:pPr>
            <a:r>
              <a:rPr lang="en-US" altLang="en-US" dirty="0">
                <a:solidFill>
                  <a:srgbClr val="0000FF"/>
                </a:solidFill>
                <a:ea typeface="ＭＳ Ｐゴシック" charset="-128"/>
                <a:sym typeface="Symbol" charset="2"/>
              </a:rPr>
              <a:t> Quicker/cheaper to set up</a:t>
            </a:r>
          </a:p>
          <a:p>
            <a:pPr lvl="1" eaLnBrk="1" hangingPunct="1">
              <a:lnSpc>
                <a:spcPct val="90000"/>
              </a:lnSpc>
              <a:spcAft>
                <a:spcPts val="600"/>
              </a:spcAft>
              <a:buClr>
                <a:srgbClr val="0000FF"/>
              </a:buClr>
              <a:buFont typeface="Calibri" charset="0"/>
              <a:buChar char="+"/>
            </a:pPr>
            <a:r>
              <a:rPr lang="en-US" altLang="en-US" dirty="0">
                <a:solidFill>
                  <a:srgbClr val="0000FF"/>
                </a:solidFill>
                <a:ea typeface="ＭＳ Ｐゴシック" charset="-128"/>
                <a:sym typeface="Symbol" charset="2"/>
              </a:rPr>
              <a:t> Massive scalability</a:t>
            </a:r>
          </a:p>
          <a:p>
            <a:pPr lvl="1" eaLnBrk="1" hangingPunct="1">
              <a:lnSpc>
                <a:spcPct val="90000"/>
              </a:lnSpc>
              <a:spcAft>
                <a:spcPts val="600"/>
              </a:spcAft>
              <a:buClr>
                <a:srgbClr val="0000FF"/>
              </a:buClr>
              <a:buFont typeface="Calibri" charset="0"/>
              <a:buChar char="+"/>
            </a:pPr>
            <a:r>
              <a:rPr lang="en-US" altLang="en-US" dirty="0">
                <a:solidFill>
                  <a:srgbClr val="0000FF"/>
                </a:solidFill>
                <a:ea typeface="ＭＳ Ｐゴシック" charset="-128"/>
                <a:sym typeface="Symbol" charset="2"/>
              </a:rPr>
              <a:t> Relaxed consistency </a:t>
            </a:r>
            <a:r>
              <a:rPr lang="en-US" altLang="zh-CN" dirty="0" smtClean="0">
                <a:solidFill>
                  <a:srgbClr val="0000FF"/>
                </a:solidFill>
                <a:ea typeface="ＭＳ Ｐゴシック" charset="-128"/>
                <a:sym typeface="Symbol" charset="2"/>
              </a:rPr>
              <a:t>-&gt;</a:t>
            </a:r>
            <a:r>
              <a:rPr lang="en-US" altLang="en-US" dirty="0" smtClean="0">
                <a:solidFill>
                  <a:srgbClr val="0000FF"/>
                </a:solidFill>
                <a:ea typeface="ＭＳ Ｐゴシック" charset="-128"/>
                <a:sym typeface="Wingdings" charset="2"/>
              </a:rPr>
              <a:t> </a:t>
            </a:r>
            <a:r>
              <a:rPr lang="en-US" altLang="en-US" dirty="0">
                <a:solidFill>
                  <a:srgbClr val="0000FF"/>
                </a:solidFill>
                <a:ea typeface="ＭＳ Ｐゴシック" charset="-128"/>
                <a:sym typeface="Wingdings" charset="2"/>
              </a:rPr>
              <a:t>higher performance &amp; availability</a:t>
            </a:r>
          </a:p>
          <a:p>
            <a:pPr lvl="1" eaLnBrk="1" hangingPunct="1">
              <a:lnSpc>
                <a:spcPct val="90000"/>
              </a:lnSpc>
              <a:spcBef>
                <a:spcPts val="1800"/>
              </a:spcBef>
              <a:spcAft>
                <a:spcPts val="600"/>
              </a:spcAft>
              <a:buClr>
                <a:schemeClr val="tx1"/>
              </a:buClr>
              <a:buFont typeface="Calibri" charset="0"/>
              <a:buChar char="–"/>
            </a:pPr>
            <a:r>
              <a:rPr lang="en-US" altLang="en-US" dirty="0">
                <a:solidFill>
                  <a:srgbClr val="0000FF"/>
                </a:solidFill>
                <a:ea typeface="ＭＳ Ｐゴシック" charset="-128"/>
                <a:sym typeface="Wingdings" charset="2"/>
              </a:rPr>
              <a:t> </a:t>
            </a:r>
            <a:r>
              <a:rPr lang="en-US" altLang="en-US" dirty="0">
                <a:ea typeface="ＭＳ Ｐゴシック" charset="-128"/>
                <a:sym typeface="Wingdings" charset="2"/>
              </a:rPr>
              <a:t>No declarative query language </a:t>
            </a:r>
            <a:r>
              <a:rPr lang="en-US" altLang="zh-CN" dirty="0" smtClean="0">
                <a:ea typeface="ＭＳ Ｐゴシック" charset="-128"/>
                <a:sym typeface="Symbol" charset="2"/>
              </a:rPr>
              <a:t>-&gt;</a:t>
            </a:r>
            <a:r>
              <a:rPr lang="en-US" altLang="en-US" dirty="0" smtClean="0">
                <a:ea typeface="ＭＳ Ｐゴシック" charset="-128"/>
                <a:sym typeface="Symbol" charset="2"/>
              </a:rPr>
              <a:t> </a:t>
            </a:r>
            <a:r>
              <a:rPr lang="en-US" altLang="en-US" dirty="0">
                <a:ea typeface="ＭＳ Ｐゴシック" charset="-128"/>
                <a:sym typeface="Wingdings" charset="2"/>
              </a:rPr>
              <a:t>more programming</a:t>
            </a:r>
          </a:p>
          <a:p>
            <a:pPr lvl="1" eaLnBrk="1" hangingPunct="1">
              <a:lnSpc>
                <a:spcPct val="90000"/>
              </a:lnSpc>
              <a:spcAft>
                <a:spcPts val="600"/>
              </a:spcAft>
              <a:buClr>
                <a:schemeClr val="tx1"/>
              </a:buClr>
              <a:buFont typeface="Calibri" charset="0"/>
              <a:buChar char="–"/>
            </a:pPr>
            <a:r>
              <a:rPr lang="en-US" altLang="en-US" dirty="0">
                <a:ea typeface="ＭＳ Ｐゴシック" charset="-128"/>
                <a:sym typeface="Wingdings" charset="2"/>
              </a:rPr>
              <a:t> Relaxed consistency </a:t>
            </a:r>
            <a:r>
              <a:rPr lang="en-US" altLang="zh-CN" dirty="0" smtClean="0">
                <a:ea typeface="ＭＳ Ｐゴシック" charset="-128"/>
                <a:sym typeface="Symbol" charset="2"/>
              </a:rPr>
              <a:t>-&gt;</a:t>
            </a:r>
            <a:r>
              <a:rPr lang="en-US" altLang="en-US" dirty="0" smtClean="0">
                <a:ea typeface="ＭＳ Ｐゴシック" charset="-128"/>
                <a:sym typeface="Wingdings" charset="2"/>
              </a:rPr>
              <a:t> </a:t>
            </a:r>
            <a:r>
              <a:rPr lang="en-US" altLang="en-US" dirty="0">
                <a:ea typeface="ＭＳ Ｐゴシック" charset="-128"/>
                <a:sym typeface="Wingdings" charset="2"/>
              </a:rPr>
              <a:t>fewer guarantees</a:t>
            </a:r>
            <a:endParaRPr lang="en-US" altLang="en-US" dirty="0">
              <a:ea typeface="ＭＳ Ｐゴシック" charset="-128"/>
              <a:sym typeface="Symbol" charset="2"/>
            </a:endParaRPr>
          </a:p>
          <a:p>
            <a:endParaRPr lang="en-US" altLang="en-US" dirty="0">
              <a:ea typeface="新細明體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5028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(Major) Types of </a:t>
            </a:r>
            <a:r>
              <a:rPr lang="en-US" dirty="0" err="1" smtClean="0"/>
              <a:t>NoSQL</a:t>
            </a:r>
            <a:r>
              <a:rPr lang="en-US" dirty="0" smtClean="0"/>
              <a:t>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Key-value stores</a:t>
            </a:r>
          </a:p>
          <a:p>
            <a:r>
              <a:rPr lang="en-US" dirty="0" smtClean="0"/>
              <a:t>Column-oriented databases</a:t>
            </a:r>
          </a:p>
          <a:p>
            <a:r>
              <a:rPr lang="en-US" dirty="0" smtClean="0"/>
              <a:t>Document stores</a:t>
            </a:r>
          </a:p>
          <a:p>
            <a:r>
              <a:rPr lang="en-US" dirty="0" smtClean="0"/>
              <a:t>Graph databases</a:t>
            </a:r>
            <a:endParaRPr lang="en-US" dirty="0"/>
          </a:p>
        </p:txBody>
      </p:sp>
      <p:sp>
        <p:nvSpPr>
          <p:cNvPr id="5" name="Right Brace 4"/>
          <p:cNvSpPr/>
          <p:nvPr/>
        </p:nvSpPr>
        <p:spPr>
          <a:xfrm>
            <a:off x="5324354" y="2465407"/>
            <a:ext cx="740780" cy="1261641"/>
          </a:xfrm>
          <a:prstGeom prst="righ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204031" y="2911561"/>
            <a:ext cx="1173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Next week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9021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Key-Value Stores</a:t>
            </a:r>
            <a:r>
              <a:rPr lang="en-US" altLang="en-US" dirty="0" smtClean="0">
                <a:ea typeface="新細明體" charset="0"/>
              </a:rPr>
              <a:t>: </a:t>
            </a:r>
            <a:r>
              <a:rPr lang="en-US" altLang="en-US" dirty="0" err="1">
                <a:ea typeface="新細明體" charset="0"/>
              </a:rPr>
              <a:t>SimpleDB</a:t>
            </a:r>
            <a:endParaRPr lang="en-US" altLang="en-US" dirty="0">
              <a:ea typeface="新細明體" charset="0"/>
            </a:endParaRPr>
          </a:p>
        </p:txBody>
      </p:sp>
      <p:sp>
        <p:nvSpPr>
          <p:cNvPr id="64515" name="Zástupný symbol pro obsah 2"/>
          <p:cNvSpPr>
            <a:spLocks noGrp="1"/>
          </p:cNvSpPr>
          <p:nvPr>
            <p:ph idx="1"/>
          </p:nvPr>
        </p:nvSpPr>
        <p:spPr>
          <a:xfrm>
            <a:off x="743513" y="1496028"/>
            <a:ext cx="7480300" cy="4525963"/>
          </a:xfrm>
        </p:spPr>
        <p:txBody>
          <a:bodyPr/>
          <a:lstStyle/>
          <a:p>
            <a:pPr lvl="1" eaLnBrk="1" hangingPunct="1"/>
            <a:r>
              <a:rPr lang="en-US" altLang="en-US" dirty="0" smtClean="0">
                <a:ea typeface="新細明體" charset="0"/>
              </a:rPr>
              <a:t>Based </a:t>
            </a:r>
            <a:r>
              <a:rPr lang="en-US" altLang="en-US" dirty="0">
                <a:ea typeface="新細明體" charset="0"/>
              </a:rPr>
              <a:t>on Amazon’s Single Storage Service (S3)</a:t>
            </a:r>
          </a:p>
          <a:p>
            <a:pPr lvl="1" eaLnBrk="1" hangingPunct="1"/>
            <a:r>
              <a:rPr lang="en-US" altLang="en-US" dirty="0">
                <a:ea typeface="新細明體" charset="0"/>
              </a:rPr>
              <a:t>items (represent objects) having one or more pairs (name, value), where name denotes an </a:t>
            </a:r>
            <a:r>
              <a:rPr lang="en-US" altLang="en-US" dirty="0">
                <a:solidFill>
                  <a:srgbClr val="0432FF"/>
                </a:solidFill>
                <a:ea typeface="新細明體" charset="0"/>
              </a:rPr>
              <a:t>attribute</a:t>
            </a:r>
            <a:r>
              <a:rPr lang="en-US" altLang="en-US" dirty="0">
                <a:ea typeface="新細明體" charset="0"/>
              </a:rPr>
              <a:t>.</a:t>
            </a:r>
          </a:p>
          <a:p>
            <a:pPr lvl="1" eaLnBrk="1" hangingPunct="1"/>
            <a:r>
              <a:rPr lang="en-US" altLang="en-US" dirty="0">
                <a:ea typeface="新細明體" charset="0"/>
              </a:rPr>
              <a:t>An attribute can have multiple </a:t>
            </a:r>
            <a:r>
              <a:rPr lang="en-US" altLang="en-US" dirty="0">
                <a:solidFill>
                  <a:srgbClr val="0432FF"/>
                </a:solidFill>
                <a:ea typeface="新細明體" charset="0"/>
              </a:rPr>
              <a:t>values</a:t>
            </a:r>
            <a:r>
              <a:rPr lang="en-US" altLang="en-US" dirty="0">
                <a:ea typeface="新細明體" charset="0"/>
              </a:rPr>
              <a:t>.</a:t>
            </a:r>
          </a:p>
          <a:p>
            <a:pPr lvl="1" eaLnBrk="1" hangingPunct="1"/>
            <a:r>
              <a:rPr lang="en-US" altLang="en-US" dirty="0">
                <a:ea typeface="新細明體" charset="0"/>
              </a:rPr>
              <a:t>items are combined into domains.</a:t>
            </a:r>
          </a:p>
          <a:p>
            <a:r>
              <a:rPr lang="en-US" altLang="en-US" dirty="0">
                <a:ea typeface="新細明體" charset="0"/>
                <a:hlinkClick r:id="rId2"/>
              </a:rPr>
              <a:t>https://aws.amazon.com/simpledb</a:t>
            </a:r>
            <a:r>
              <a:rPr lang="en-US" altLang="en-US" dirty="0" smtClean="0">
                <a:ea typeface="新細明體" charset="0"/>
                <a:hlinkClick r:id="rId2"/>
              </a:rPr>
              <a:t>/</a:t>
            </a:r>
            <a:endParaRPr lang="en-US" altLang="en-US" dirty="0" smtClean="0">
              <a:ea typeface="新細明體" charset="0"/>
            </a:endParaRPr>
          </a:p>
          <a:p>
            <a:endParaRPr lang="cs-CZ" altLang="en-US" dirty="0">
              <a:ea typeface="新細明體" charset="0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44" y="4100594"/>
            <a:ext cx="7539038" cy="2027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55359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Title 1"/>
          <p:cNvSpPr>
            <a:spLocks noGrp="1"/>
          </p:cNvSpPr>
          <p:nvPr>
            <p:ph type="title"/>
          </p:nvPr>
        </p:nvSpPr>
        <p:spPr>
          <a:xfrm>
            <a:off x="609600" y="26988"/>
            <a:ext cx="8229600" cy="1143000"/>
          </a:xfrm>
        </p:spPr>
        <p:txBody>
          <a:bodyPr/>
          <a:lstStyle/>
          <a:p>
            <a:r>
              <a:rPr lang="en-US" altLang="en-US">
                <a:ea typeface="新細明體" charset="0"/>
              </a:rPr>
              <a:t>Suitable Use Cases</a:t>
            </a:r>
          </a:p>
        </p:txBody>
      </p:sp>
      <p:sp>
        <p:nvSpPr>
          <p:cNvPr id="68611" name="Content Placeholder 2"/>
          <p:cNvSpPr>
            <a:spLocks noGrp="1"/>
          </p:cNvSpPr>
          <p:nvPr>
            <p:ph idx="1"/>
          </p:nvPr>
        </p:nvSpPr>
        <p:spPr>
          <a:xfrm>
            <a:off x="1295400" y="971550"/>
            <a:ext cx="7391400" cy="4525963"/>
          </a:xfrm>
        </p:spPr>
        <p:txBody>
          <a:bodyPr/>
          <a:lstStyle/>
          <a:p>
            <a:r>
              <a:rPr lang="en-US" altLang="en-US">
                <a:ea typeface="新細明體" charset="0"/>
              </a:rPr>
              <a:t>Storing Session Information</a:t>
            </a:r>
          </a:p>
          <a:p>
            <a:r>
              <a:rPr lang="en-US" altLang="en-US">
                <a:ea typeface="新細明體" charset="0"/>
              </a:rPr>
              <a:t>User Profiles, Preferences: Almost every user has a unique </a:t>
            </a:r>
            <a:r>
              <a:rPr lang="en-US" altLang="en-US">
                <a:solidFill>
                  <a:srgbClr val="FF0000"/>
                </a:solidFill>
                <a:ea typeface="新細明體" charset="0"/>
              </a:rPr>
              <a:t>userID </a:t>
            </a:r>
            <a:r>
              <a:rPr lang="en-US" altLang="en-US">
                <a:ea typeface="新細明體" charset="0"/>
              </a:rPr>
              <a:t>as well as preferences such as language, color, timezone, which products the user has access to , and so on.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6551" y="3262935"/>
            <a:ext cx="3257480" cy="3595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80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Key-Value Stores: Data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Stores associations between keys and values</a:t>
            </a:r>
          </a:p>
          <a:p>
            <a:r>
              <a:rPr lang="en-US" dirty="0" smtClean="0"/>
              <a:t>Keys are usually primitives</a:t>
            </a:r>
          </a:p>
          <a:p>
            <a:pPr lvl="1"/>
            <a:r>
              <a:rPr lang="en-US" dirty="0" smtClean="0"/>
              <a:t>For example, </a:t>
            </a:r>
            <a:r>
              <a:rPr lang="en-US" dirty="0" err="1" smtClean="0"/>
              <a:t>ints</a:t>
            </a:r>
            <a:r>
              <a:rPr lang="en-US" dirty="0" smtClean="0"/>
              <a:t>, strings, raw bytes, etc.</a:t>
            </a:r>
          </a:p>
          <a:p>
            <a:r>
              <a:rPr lang="en-US" dirty="0" smtClean="0"/>
              <a:t>Values can be primitive or complex: usually opaque to store</a:t>
            </a:r>
          </a:p>
          <a:p>
            <a:pPr lvl="1"/>
            <a:r>
              <a:rPr lang="en-US" dirty="0" smtClean="0"/>
              <a:t>Primitives: </a:t>
            </a:r>
            <a:r>
              <a:rPr lang="en-US" dirty="0" err="1" smtClean="0"/>
              <a:t>ints</a:t>
            </a:r>
            <a:r>
              <a:rPr lang="en-US" dirty="0" smtClean="0"/>
              <a:t>, strings, etc.</a:t>
            </a:r>
          </a:p>
          <a:p>
            <a:pPr lvl="1"/>
            <a:r>
              <a:rPr lang="en-US" dirty="0" smtClean="0"/>
              <a:t>Complex: JSON, HTML fragments, etc.</a:t>
            </a:r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0762" y="4907824"/>
            <a:ext cx="5309243" cy="1776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117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Key-Value Stores: Operations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Very simple API:</a:t>
            </a:r>
          </a:p>
          <a:p>
            <a:pPr lvl="1"/>
            <a:r>
              <a:rPr lang="en-US" dirty="0" smtClean="0"/>
              <a:t>Get – fetch value associated with key</a:t>
            </a:r>
          </a:p>
          <a:p>
            <a:pPr lvl="1"/>
            <a:r>
              <a:rPr lang="en-US" dirty="0" smtClean="0"/>
              <a:t>Put – set value associated with key</a:t>
            </a:r>
          </a:p>
          <a:p>
            <a:r>
              <a:rPr lang="en-US" dirty="0" smtClean="0"/>
              <a:t>Consistency model:</a:t>
            </a:r>
          </a:p>
          <a:p>
            <a:pPr lvl="1"/>
            <a:r>
              <a:rPr lang="en-US" altLang="zh-CN" dirty="0" smtClean="0"/>
              <a:t>Eventual</a:t>
            </a:r>
            <a:r>
              <a:rPr lang="zh-CN" altLang="en-US" dirty="0" smtClean="0"/>
              <a:t> </a:t>
            </a:r>
            <a:r>
              <a:rPr lang="en-US" altLang="zh-CN" dirty="0" smtClean="0"/>
              <a:t>consistency</a:t>
            </a:r>
            <a:r>
              <a:rPr lang="zh-CN" altLang="en-US" dirty="0" smtClean="0"/>
              <a:t> </a:t>
            </a:r>
            <a:r>
              <a:rPr lang="en-US" altLang="zh-CN" dirty="0" smtClean="0"/>
              <a:t>(later)</a:t>
            </a:r>
          </a:p>
          <a:p>
            <a:r>
              <a:rPr lang="en-US" altLang="zh-CN" dirty="0" smtClean="0"/>
              <a:t>Implementation</a:t>
            </a:r>
          </a:p>
          <a:p>
            <a:pPr marL="685800" lvl="2">
              <a:spcBef>
                <a:spcPts val="1000"/>
              </a:spcBef>
            </a:pPr>
            <a:r>
              <a:rPr lang="en-US" sz="2400" dirty="0"/>
              <a:t>Just a big in-memory hash table</a:t>
            </a:r>
          </a:p>
          <a:p>
            <a:endParaRPr lang="en-US" altLang="zh-CN" dirty="0" smtClean="0"/>
          </a:p>
          <a:p>
            <a:pPr lvl="1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38200" y="6096000"/>
            <a:ext cx="750357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0" dirty="0" smtClean="0">
                <a:solidFill>
                  <a:srgbClr val="FF0000"/>
                </a:solidFill>
                <a:latin typeface="Gill Sans"/>
                <a:cs typeface="Gill Sans"/>
              </a:rPr>
              <a:t>What if data doesn’t fit on a single machine?</a:t>
            </a:r>
            <a:endParaRPr lang="en-US" sz="32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184816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Solution: Partition!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Partition the key space across multiple machines</a:t>
            </a:r>
          </a:p>
          <a:p>
            <a:pPr lvl="1"/>
            <a:r>
              <a:rPr lang="en-US" dirty="0" smtClean="0"/>
              <a:t>Let’s say, hash partitioning</a:t>
            </a:r>
          </a:p>
          <a:p>
            <a:pPr lvl="1"/>
            <a:r>
              <a:rPr lang="en-US" dirty="0" smtClean="0"/>
              <a:t>For </a:t>
            </a:r>
            <a:r>
              <a:rPr lang="en-US" i="1" dirty="0" smtClean="0"/>
              <a:t>n</a:t>
            </a:r>
            <a:r>
              <a:rPr lang="en-US" dirty="0" smtClean="0"/>
              <a:t> machines, store key </a:t>
            </a:r>
            <a:r>
              <a:rPr lang="en-US" i="1" dirty="0" smtClean="0"/>
              <a:t>k</a:t>
            </a:r>
            <a:r>
              <a:rPr lang="en-US" dirty="0" smtClean="0"/>
              <a:t> at machine </a:t>
            </a:r>
            <a:r>
              <a:rPr lang="en-US" i="1" dirty="0" smtClean="0"/>
              <a:t>h(k) </a:t>
            </a:r>
            <a:r>
              <a:rPr lang="en-US" dirty="0" smtClean="0"/>
              <a:t>mod</a:t>
            </a:r>
            <a:r>
              <a:rPr lang="en-US" i="1" dirty="0" smtClean="0"/>
              <a:t> n</a:t>
            </a:r>
            <a:endParaRPr lang="en-US" dirty="0" smtClean="0"/>
          </a:p>
          <a:p>
            <a:r>
              <a:rPr lang="en-US" dirty="0" smtClean="0"/>
              <a:t>Okay… But:</a:t>
            </a:r>
          </a:p>
          <a:p>
            <a:pPr marL="749300" lvl="1" indent="-293688">
              <a:buFont typeface="+mj-lt"/>
              <a:buAutoNum type="arabicPeriod"/>
            </a:pPr>
            <a:r>
              <a:rPr lang="en-US" dirty="0" smtClean="0"/>
              <a:t>How do we know which physical machine to contact?</a:t>
            </a:r>
          </a:p>
          <a:p>
            <a:pPr marL="749300" lvl="1" indent="-293688">
              <a:buFont typeface="+mj-lt"/>
              <a:buAutoNum type="arabicPeriod"/>
            </a:pPr>
            <a:r>
              <a:rPr lang="en-US" dirty="0" smtClean="0"/>
              <a:t>How do we add a new machine to the cluster?</a:t>
            </a:r>
          </a:p>
          <a:p>
            <a:pPr marL="749300" lvl="1" indent="-293688">
              <a:buFont typeface="+mj-lt"/>
              <a:buAutoNum type="arabicPeriod"/>
            </a:pPr>
            <a:r>
              <a:rPr lang="en-US" dirty="0" smtClean="0"/>
              <a:t>What happens if a machine fails?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590800" y="6019800"/>
            <a:ext cx="4085373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0" dirty="0" smtClean="0">
                <a:solidFill>
                  <a:srgbClr val="FF0000"/>
                </a:solidFill>
                <a:latin typeface="Gill Sans"/>
                <a:cs typeface="Gill Sans"/>
              </a:rPr>
              <a:t>See the problems here?</a:t>
            </a:r>
            <a:endParaRPr lang="en-US" sz="32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8792" y="1281075"/>
            <a:ext cx="5949387" cy="4399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528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6"/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新細明體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新細明體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新細明體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新細明體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新細明體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新細明體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新細明體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新細明體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新細明體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BCE29517-C0EE-0E44-BD72-C2F8A890CC93}" type="slidenum">
              <a:rPr kumimoji="1" lang="en-US" altLang="en-US" sz="1400">
                <a:latin typeface="Arial" charset="0"/>
              </a:rPr>
              <a:pPr eaLnBrk="1" hangingPunct="1">
                <a:spcBef>
                  <a:spcPct val="0"/>
                </a:spcBef>
                <a:buFontTx/>
                <a:buNone/>
              </a:pPr>
              <a:t>59</a:t>
            </a:fld>
            <a:endParaRPr kumimoji="1" lang="en-US" altLang="en-US" sz="1400">
              <a:latin typeface="Arial" charset="0"/>
            </a:endParaRPr>
          </a:p>
        </p:txBody>
      </p:sp>
      <p:sp>
        <p:nvSpPr>
          <p:cNvPr id="5325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 dirty="0">
                <a:ea typeface="新細明體" charset="0"/>
              </a:rPr>
              <a:t>Eventual Consistency</a:t>
            </a:r>
          </a:p>
        </p:txBody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676400"/>
            <a:ext cx="7772400" cy="4114800"/>
          </a:xfrm>
        </p:spPr>
        <p:txBody>
          <a:bodyPr>
            <a:normAutofit fontScale="77500" lnSpcReduction="20000"/>
          </a:bodyPr>
          <a:lstStyle/>
          <a:p>
            <a:pPr eaLnBrk="1" hangingPunct="1">
              <a:lnSpc>
                <a:spcPct val="90000"/>
              </a:lnSpc>
            </a:pPr>
            <a:r>
              <a:rPr lang="en-GB" altLang="en-US" sz="2700" dirty="0" smtClean="0">
                <a:ea typeface="新細明體" charset="0"/>
              </a:rPr>
              <a:t>Eventual Consistency</a:t>
            </a:r>
          </a:p>
          <a:p>
            <a:pPr lvl="1" eaLnBrk="1" hangingPunct="1">
              <a:lnSpc>
                <a:spcPct val="90000"/>
              </a:lnSpc>
            </a:pPr>
            <a:r>
              <a:rPr lang="en-GB" altLang="en-US" sz="2100" dirty="0" smtClean="0">
                <a:ea typeface="新細明體" charset="0"/>
              </a:rPr>
              <a:t>When no updates occur for a long period of time, eventually all updates will propagate through the system and all the nodes will be consistent</a:t>
            </a:r>
          </a:p>
          <a:p>
            <a:r>
              <a:rPr lang="en-GB" altLang="en-US" dirty="0" smtClean="0">
                <a:ea typeface="新細明體" charset="0"/>
              </a:rPr>
              <a:t>An example </a:t>
            </a:r>
          </a:p>
          <a:p>
            <a:pPr lvl="1"/>
            <a:r>
              <a:rPr lang="en-GB" b="1" dirty="0" smtClean="0"/>
              <a:t>UPDATE </a:t>
            </a:r>
            <a:r>
              <a:rPr lang="en-GB" b="1" dirty="0" err="1"/>
              <a:t>dbo.employee</a:t>
            </a:r>
            <a:r>
              <a:rPr lang="en-GB" b="1" dirty="0"/>
              <a:t> SET salary=salary + 500 WHERE </a:t>
            </a:r>
            <a:r>
              <a:rPr lang="en-GB" b="1" dirty="0" err="1" smtClean="0"/>
              <a:t>employee_id</a:t>
            </a:r>
            <a:r>
              <a:rPr lang="en-GB" b="1" dirty="0" smtClean="0"/>
              <a:t>=1508</a:t>
            </a:r>
            <a:endParaRPr lang="en-GB" altLang="en-US" dirty="0" smtClean="0">
              <a:ea typeface="新細明體" charset="0"/>
            </a:endParaRPr>
          </a:p>
          <a:p>
            <a:r>
              <a:rPr lang="en-GB" dirty="0"/>
              <a:t>In order </a:t>
            </a:r>
            <a:r>
              <a:rPr lang="en-GB" dirty="0" smtClean="0"/>
              <a:t>to execute this query, the database server </a:t>
            </a:r>
            <a:r>
              <a:rPr lang="en-GB" dirty="0"/>
              <a:t>needs to lock the row/page to ensure that no one else is </a:t>
            </a:r>
            <a:r>
              <a:rPr lang="en-GB" dirty="0" smtClean="0"/>
              <a:t>viewing </a:t>
            </a:r>
            <a:r>
              <a:rPr lang="en-GB" dirty="0"/>
              <a:t>stale data </a:t>
            </a:r>
            <a:r>
              <a:rPr lang="en-GB" dirty="0" smtClean="0"/>
              <a:t>or </a:t>
            </a:r>
            <a:r>
              <a:rPr lang="en-GB" dirty="0"/>
              <a:t>updating it while the query execution is in progress. The DB server need to do this for each of the query executed against the database. If there are 2 million rows updated, the database server will have to create locks for each of the 2 million rows to ensure data </a:t>
            </a:r>
            <a:r>
              <a:rPr lang="en-GB" dirty="0" smtClean="0"/>
              <a:t>consistency.</a:t>
            </a:r>
          </a:p>
          <a:p>
            <a:r>
              <a:rPr lang="en-GB" dirty="0" smtClean="0"/>
              <a:t>80</a:t>
            </a:r>
            <a:r>
              <a:rPr lang="en-GB" dirty="0"/>
              <a:t>% of the applications does not require immediate consistency but requires very good performance</a:t>
            </a:r>
            <a:r>
              <a:rPr lang="en-GB" dirty="0" smtClean="0"/>
              <a:t>.</a:t>
            </a:r>
            <a:endParaRPr lang="en-GB" altLang="en-US" dirty="0">
              <a:ea typeface="新細明體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4040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/>
          <p:cNvSpPr>
            <a:spLocks noGrp="1"/>
          </p:cNvSpPr>
          <p:nvPr>
            <p:ph type="title"/>
          </p:nvPr>
        </p:nvSpPr>
        <p:spPr>
          <a:xfrm>
            <a:off x="152400" y="0"/>
            <a:ext cx="7886700" cy="1325563"/>
          </a:xfrm>
        </p:spPr>
        <p:txBody>
          <a:bodyPr/>
          <a:lstStyle/>
          <a:p>
            <a:r>
              <a:rPr lang="en-US" altLang="en-US"/>
              <a:t>In Pig Latin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066800"/>
            <a:ext cx="8915400" cy="5486400"/>
          </a:xfrm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  <a:buFont typeface="Arial" charset="0"/>
              <a:buNone/>
            </a:pPr>
            <a:r>
              <a:rPr lang="en-US" altLang="en-US" sz="2800"/>
              <a:t>visits             = </a:t>
            </a:r>
            <a:r>
              <a:rPr lang="en-US" altLang="en-US" sz="2800">
                <a:solidFill>
                  <a:srgbClr val="F79646"/>
                </a:solidFill>
              </a:rPr>
              <a:t>load</a:t>
            </a:r>
            <a:r>
              <a:rPr lang="en-US" altLang="en-US" sz="2800"/>
              <a:t> </a:t>
            </a:r>
            <a:r>
              <a:rPr lang="en-US" altLang="en-US" sz="2800">
                <a:solidFill>
                  <a:schemeClr val="accent2"/>
                </a:solidFill>
              </a:rPr>
              <a:t>‘/data/visits’ </a:t>
            </a:r>
            <a:r>
              <a:rPr lang="en-US" altLang="en-US" sz="2800">
                <a:solidFill>
                  <a:srgbClr val="F79646"/>
                </a:solidFill>
              </a:rPr>
              <a:t>as</a:t>
            </a:r>
            <a:r>
              <a:rPr lang="en-US" altLang="en-US" sz="2800"/>
              <a:t> (user, url, time);</a:t>
            </a:r>
          </a:p>
          <a:p>
            <a:pPr>
              <a:lnSpc>
                <a:spcPct val="90000"/>
              </a:lnSpc>
              <a:buFont typeface="Arial" charset="0"/>
              <a:buNone/>
            </a:pPr>
            <a:r>
              <a:rPr lang="en-US" altLang="en-US" sz="2800"/>
              <a:t>gVisits          = </a:t>
            </a:r>
            <a:r>
              <a:rPr lang="en-US" altLang="en-US" sz="2800">
                <a:solidFill>
                  <a:srgbClr val="F79646"/>
                </a:solidFill>
              </a:rPr>
              <a:t>group</a:t>
            </a:r>
            <a:r>
              <a:rPr lang="en-US" altLang="en-US" sz="2800"/>
              <a:t> visits </a:t>
            </a:r>
            <a:r>
              <a:rPr lang="en-US" altLang="en-US" sz="2800">
                <a:solidFill>
                  <a:srgbClr val="F79646"/>
                </a:solidFill>
              </a:rPr>
              <a:t>by</a:t>
            </a:r>
            <a:r>
              <a:rPr lang="en-US" altLang="en-US" sz="2800"/>
              <a:t> url;</a:t>
            </a:r>
          </a:p>
          <a:p>
            <a:pPr>
              <a:lnSpc>
                <a:spcPct val="90000"/>
              </a:lnSpc>
              <a:buFont typeface="Arial" charset="0"/>
              <a:buNone/>
            </a:pPr>
            <a:r>
              <a:rPr lang="en-US" altLang="en-US" sz="2800"/>
              <a:t>visitCounts  = </a:t>
            </a:r>
            <a:r>
              <a:rPr lang="en-US" altLang="en-US" sz="2800">
                <a:solidFill>
                  <a:srgbClr val="F79646"/>
                </a:solidFill>
              </a:rPr>
              <a:t>foreach</a:t>
            </a:r>
            <a:r>
              <a:rPr lang="en-US" altLang="en-US" sz="2800"/>
              <a:t> gVisits </a:t>
            </a:r>
            <a:r>
              <a:rPr lang="en-US" altLang="en-US" sz="2800">
                <a:solidFill>
                  <a:srgbClr val="F79646"/>
                </a:solidFill>
              </a:rPr>
              <a:t>generate</a:t>
            </a:r>
            <a:r>
              <a:rPr lang="en-US" altLang="en-US" sz="2800"/>
              <a:t> url, count(visits);</a:t>
            </a:r>
          </a:p>
          <a:p>
            <a:pPr>
              <a:lnSpc>
                <a:spcPct val="90000"/>
              </a:lnSpc>
              <a:buFont typeface="Arial" charset="0"/>
              <a:buNone/>
            </a:pPr>
            <a:endParaRPr lang="en-US" altLang="en-US" sz="2800"/>
          </a:p>
          <a:p>
            <a:pPr>
              <a:lnSpc>
                <a:spcPct val="90000"/>
              </a:lnSpc>
              <a:buFont typeface="Arial" charset="0"/>
              <a:buNone/>
            </a:pPr>
            <a:r>
              <a:rPr lang="en-US" altLang="en-US" sz="2800"/>
              <a:t>urlInfo          = </a:t>
            </a:r>
            <a:r>
              <a:rPr lang="en-US" altLang="en-US" sz="2800">
                <a:solidFill>
                  <a:srgbClr val="F79646"/>
                </a:solidFill>
              </a:rPr>
              <a:t>load</a:t>
            </a:r>
            <a:r>
              <a:rPr lang="en-US" altLang="en-US" sz="2800"/>
              <a:t> </a:t>
            </a:r>
            <a:r>
              <a:rPr lang="en-US" altLang="en-US" sz="2800">
                <a:solidFill>
                  <a:srgbClr val="C0504D"/>
                </a:solidFill>
              </a:rPr>
              <a:t>‘/data/urlInfo’ </a:t>
            </a:r>
            <a:r>
              <a:rPr lang="en-US" altLang="en-US" sz="2800">
                <a:solidFill>
                  <a:srgbClr val="F79646"/>
                </a:solidFill>
              </a:rPr>
              <a:t>as</a:t>
            </a:r>
            <a:r>
              <a:rPr lang="en-US" altLang="en-US" sz="2800"/>
              <a:t> (url, category, pRank);</a:t>
            </a:r>
          </a:p>
          <a:p>
            <a:pPr>
              <a:lnSpc>
                <a:spcPct val="90000"/>
              </a:lnSpc>
              <a:buFont typeface="Arial" charset="0"/>
              <a:buNone/>
            </a:pPr>
            <a:r>
              <a:rPr lang="en-US" altLang="en-US" sz="2800"/>
              <a:t>visitCounts  = </a:t>
            </a:r>
            <a:r>
              <a:rPr lang="en-US" altLang="en-US" sz="2800">
                <a:solidFill>
                  <a:srgbClr val="F79646"/>
                </a:solidFill>
              </a:rPr>
              <a:t>join</a:t>
            </a:r>
            <a:r>
              <a:rPr lang="en-US" altLang="en-US" sz="2800"/>
              <a:t> visitCounts </a:t>
            </a:r>
            <a:r>
              <a:rPr lang="en-US" altLang="en-US" sz="2800">
                <a:solidFill>
                  <a:srgbClr val="F79646"/>
                </a:solidFill>
              </a:rPr>
              <a:t>by</a:t>
            </a:r>
            <a:r>
              <a:rPr lang="en-US" altLang="en-US" sz="2800"/>
              <a:t> url, urlInfo </a:t>
            </a:r>
            <a:r>
              <a:rPr lang="en-US" altLang="en-US" sz="2800">
                <a:solidFill>
                  <a:srgbClr val="F79646"/>
                </a:solidFill>
              </a:rPr>
              <a:t>by</a:t>
            </a:r>
            <a:r>
              <a:rPr lang="en-US" altLang="en-US" sz="2800"/>
              <a:t> url;</a:t>
            </a:r>
          </a:p>
          <a:p>
            <a:pPr>
              <a:lnSpc>
                <a:spcPct val="90000"/>
              </a:lnSpc>
              <a:buFont typeface="Arial" charset="0"/>
              <a:buNone/>
            </a:pPr>
            <a:endParaRPr lang="en-US" altLang="en-US" sz="2800"/>
          </a:p>
          <a:p>
            <a:pPr>
              <a:lnSpc>
                <a:spcPct val="90000"/>
              </a:lnSpc>
              <a:buFont typeface="Arial" charset="0"/>
              <a:buNone/>
            </a:pPr>
            <a:r>
              <a:rPr lang="en-US" altLang="en-US" sz="2800"/>
              <a:t>gCategories = </a:t>
            </a:r>
            <a:r>
              <a:rPr lang="en-US" altLang="en-US" sz="2800">
                <a:solidFill>
                  <a:srgbClr val="F79646"/>
                </a:solidFill>
              </a:rPr>
              <a:t>group</a:t>
            </a:r>
            <a:r>
              <a:rPr lang="en-US" altLang="en-US" sz="2800"/>
              <a:t> visitCounts </a:t>
            </a:r>
            <a:r>
              <a:rPr lang="en-US" altLang="en-US" sz="2800">
                <a:solidFill>
                  <a:srgbClr val="F79646"/>
                </a:solidFill>
              </a:rPr>
              <a:t>by</a:t>
            </a:r>
            <a:r>
              <a:rPr lang="en-US" altLang="en-US" sz="2800"/>
              <a:t> category;</a:t>
            </a:r>
          </a:p>
          <a:p>
            <a:pPr>
              <a:lnSpc>
                <a:spcPct val="90000"/>
              </a:lnSpc>
              <a:buFont typeface="Arial" charset="0"/>
              <a:buNone/>
            </a:pPr>
            <a:r>
              <a:rPr lang="en-US" altLang="en-US" sz="2800"/>
              <a:t>topUrls = </a:t>
            </a:r>
            <a:r>
              <a:rPr lang="en-US" altLang="en-US" sz="2800">
                <a:solidFill>
                  <a:srgbClr val="F79646"/>
                </a:solidFill>
              </a:rPr>
              <a:t>foreach</a:t>
            </a:r>
            <a:r>
              <a:rPr lang="en-US" altLang="en-US" sz="2800"/>
              <a:t> gCategories </a:t>
            </a:r>
            <a:r>
              <a:rPr lang="en-US" altLang="en-US" sz="2800">
                <a:solidFill>
                  <a:srgbClr val="F79646"/>
                </a:solidFill>
              </a:rPr>
              <a:t>generate</a:t>
            </a:r>
            <a:r>
              <a:rPr lang="en-US" altLang="en-US" sz="2800"/>
              <a:t> top(visitCounts,10);</a:t>
            </a:r>
          </a:p>
          <a:p>
            <a:pPr>
              <a:lnSpc>
                <a:spcPct val="90000"/>
              </a:lnSpc>
              <a:buFont typeface="Arial" charset="0"/>
              <a:buNone/>
            </a:pPr>
            <a:endParaRPr lang="en-US" altLang="en-US" sz="2800"/>
          </a:p>
          <a:p>
            <a:pPr>
              <a:lnSpc>
                <a:spcPct val="90000"/>
              </a:lnSpc>
              <a:buFont typeface="Arial" charset="0"/>
              <a:buNone/>
            </a:pPr>
            <a:r>
              <a:rPr lang="en-US" altLang="en-US" sz="2800">
                <a:solidFill>
                  <a:srgbClr val="F79646"/>
                </a:solidFill>
              </a:rPr>
              <a:t>store</a:t>
            </a:r>
            <a:r>
              <a:rPr lang="en-US" altLang="en-US" sz="2800"/>
              <a:t> topUrls </a:t>
            </a:r>
            <a:r>
              <a:rPr lang="en-US" altLang="en-US" sz="2800">
                <a:solidFill>
                  <a:srgbClr val="F79646"/>
                </a:solidFill>
              </a:rPr>
              <a:t>into</a:t>
            </a:r>
            <a:r>
              <a:rPr lang="en-US" altLang="en-US" sz="2800"/>
              <a:t> ‘/data/topUrls’;</a:t>
            </a:r>
          </a:p>
        </p:txBody>
      </p:sp>
    </p:spTree>
    <p:extLst>
      <p:ext uri="{BB962C8B-B14F-4D97-AF65-F5344CB8AC3E}">
        <p14:creationId xmlns:p14="http://schemas.microsoft.com/office/powerpoint/2010/main" val="972376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4595149"/>
            <a:ext cx="7886700" cy="1581814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The </a:t>
            </a:r>
            <a:r>
              <a:rPr lang="en-US" dirty="0"/>
              <a:t>data/application state is not updated in all the replicas at the same time. But the primary data owner is updated and the replicas will get the update eventually.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9011" y="573471"/>
            <a:ext cx="5769337" cy="3851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116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class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CAP theory and more NoSQL &amp; </a:t>
            </a:r>
            <a:r>
              <a:rPr lang="en-US" dirty="0" err="1" smtClean="0"/>
              <a:t>NewSQL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243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152400" y="1371600"/>
            <a:ext cx="8915400" cy="5486400"/>
          </a:xfrm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  <a:buFont typeface="Arial" charset="0"/>
              <a:buNone/>
            </a:pPr>
            <a:r>
              <a:rPr lang="en-US" altLang="en-US" sz="2800" dirty="0"/>
              <a:t>visits             = </a:t>
            </a:r>
            <a:r>
              <a:rPr lang="en-US" altLang="en-US" sz="2800" dirty="0">
                <a:solidFill>
                  <a:srgbClr val="F79646"/>
                </a:solidFill>
              </a:rPr>
              <a:t>load</a:t>
            </a:r>
            <a:r>
              <a:rPr lang="en-US" altLang="en-US" sz="2800" dirty="0"/>
              <a:t> </a:t>
            </a:r>
            <a:r>
              <a:rPr lang="en-US" altLang="en-US" sz="2800" dirty="0">
                <a:solidFill>
                  <a:schemeClr val="accent2"/>
                </a:solidFill>
              </a:rPr>
              <a:t>‘/data/visits’ </a:t>
            </a:r>
            <a:r>
              <a:rPr lang="en-US" altLang="en-US" sz="2800" dirty="0">
                <a:solidFill>
                  <a:srgbClr val="F79646"/>
                </a:solidFill>
              </a:rPr>
              <a:t>as</a:t>
            </a:r>
            <a:r>
              <a:rPr lang="en-US" altLang="en-US" sz="2800" dirty="0"/>
              <a:t> (user, </a:t>
            </a:r>
            <a:r>
              <a:rPr lang="en-US" altLang="en-US" sz="2800" dirty="0" err="1"/>
              <a:t>url</a:t>
            </a:r>
            <a:r>
              <a:rPr lang="en-US" altLang="en-US" sz="2800" dirty="0"/>
              <a:t>, time);</a:t>
            </a:r>
          </a:p>
          <a:p>
            <a:pPr>
              <a:lnSpc>
                <a:spcPct val="90000"/>
              </a:lnSpc>
              <a:buFont typeface="Arial" charset="0"/>
              <a:buNone/>
            </a:pPr>
            <a:r>
              <a:rPr lang="en-US" altLang="en-US" sz="2800" dirty="0" err="1"/>
              <a:t>gVisits</a:t>
            </a:r>
            <a:r>
              <a:rPr lang="en-US" altLang="en-US" sz="2800" dirty="0"/>
              <a:t>          = </a:t>
            </a:r>
            <a:r>
              <a:rPr lang="en-US" altLang="en-US" sz="2800" dirty="0">
                <a:solidFill>
                  <a:srgbClr val="F79646"/>
                </a:solidFill>
              </a:rPr>
              <a:t>group</a:t>
            </a:r>
            <a:r>
              <a:rPr lang="en-US" altLang="en-US" sz="2800" dirty="0"/>
              <a:t> visits </a:t>
            </a:r>
            <a:r>
              <a:rPr lang="en-US" altLang="en-US" sz="2800" dirty="0">
                <a:solidFill>
                  <a:srgbClr val="F79646"/>
                </a:solidFill>
              </a:rPr>
              <a:t>by</a:t>
            </a:r>
            <a:r>
              <a:rPr lang="en-US" altLang="en-US" sz="2800" dirty="0"/>
              <a:t> </a:t>
            </a:r>
            <a:r>
              <a:rPr lang="en-US" altLang="en-US" sz="2800" dirty="0" err="1"/>
              <a:t>url</a:t>
            </a:r>
            <a:r>
              <a:rPr lang="en-US" altLang="en-US" sz="2800" dirty="0"/>
              <a:t>;</a:t>
            </a:r>
          </a:p>
          <a:p>
            <a:pPr>
              <a:lnSpc>
                <a:spcPct val="90000"/>
              </a:lnSpc>
              <a:buFont typeface="Arial" charset="0"/>
              <a:buNone/>
            </a:pPr>
            <a:r>
              <a:rPr lang="en-US" altLang="en-US" sz="2800" dirty="0" err="1"/>
              <a:t>visitCounts</a:t>
            </a:r>
            <a:r>
              <a:rPr lang="en-US" altLang="en-US" sz="2800" dirty="0"/>
              <a:t>  = </a:t>
            </a:r>
            <a:r>
              <a:rPr lang="en-US" altLang="en-US" sz="2800" dirty="0" err="1">
                <a:solidFill>
                  <a:srgbClr val="F79646"/>
                </a:solidFill>
              </a:rPr>
              <a:t>foreach</a:t>
            </a:r>
            <a:r>
              <a:rPr lang="en-US" altLang="en-US" sz="2800" dirty="0"/>
              <a:t> </a:t>
            </a:r>
            <a:r>
              <a:rPr lang="en-US" altLang="en-US" sz="2800" dirty="0" err="1"/>
              <a:t>gVisits</a:t>
            </a:r>
            <a:r>
              <a:rPr lang="en-US" altLang="en-US" sz="2800" dirty="0"/>
              <a:t> </a:t>
            </a:r>
            <a:r>
              <a:rPr lang="en-US" altLang="en-US" sz="2800" dirty="0">
                <a:solidFill>
                  <a:srgbClr val="F79646"/>
                </a:solidFill>
              </a:rPr>
              <a:t>generate</a:t>
            </a:r>
            <a:r>
              <a:rPr lang="en-US" altLang="en-US" sz="2800" dirty="0"/>
              <a:t> </a:t>
            </a:r>
            <a:r>
              <a:rPr lang="en-US" altLang="en-US" sz="2800" dirty="0" err="1"/>
              <a:t>url</a:t>
            </a:r>
            <a:r>
              <a:rPr lang="en-US" altLang="en-US" sz="2800" dirty="0"/>
              <a:t>, count(</a:t>
            </a:r>
            <a:r>
              <a:rPr lang="en-US" altLang="en-US" sz="2800" dirty="0" err="1"/>
              <a:t>urlVisits</a:t>
            </a:r>
            <a:r>
              <a:rPr lang="en-US" altLang="en-US" sz="2800" dirty="0"/>
              <a:t>);</a:t>
            </a:r>
          </a:p>
          <a:p>
            <a:pPr>
              <a:lnSpc>
                <a:spcPct val="90000"/>
              </a:lnSpc>
              <a:buFont typeface="Arial" charset="0"/>
              <a:buNone/>
            </a:pPr>
            <a:endParaRPr lang="en-US" altLang="en-US" sz="2800" dirty="0"/>
          </a:p>
          <a:p>
            <a:pPr>
              <a:lnSpc>
                <a:spcPct val="90000"/>
              </a:lnSpc>
              <a:buFont typeface="Arial" charset="0"/>
              <a:buNone/>
            </a:pPr>
            <a:r>
              <a:rPr lang="en-US" altLang="en-US" sz="2800" dirty="0" err="1"/>
              <a:t>urlInfo</a:t>
            </a:r>
            <a:r>
              <a:rPr lang="en-US" altLang="en-US" sz="2800" dirty="0"/>
              <a:t>          = </a:t>
            </a:r>
            <a:r>
              <a:rPr lang="en-US" altLang="en-US" sz="2800" dirty="0">
                <a:solidFill>
                  <a:srgbClr val="F79646"/>
                </a:solidFill>
              </a:rPr>
              <a:t>load</a:t>
            </a:r>
            <a:r>
              <a:rPr lang="en-US" altLang="en-US" sz="2800" dirty="0"/>
              <a:t> </a:t>
            </a:r>
            <a:r>
              <a:rPr lang="en-US" altLang="en-US" sz="2800" dirty="0">
                <a:solidFill>
                  <a:srgbClr val="C0504D"/>
                </a:solidFill>
              </a:rPr>
              <a:t>‘/data/</a:t>
            </a:r>
            <a:r>
              <a:rPr lang="en-US" altLang="en-US" sz="2800" dirty="0" err="1">
                <a:solidFill>
                  <a:srgbClr val="C0504D"/>
                </a:solidFill>
              </a:rPr>
              <a:t>urlInfo</a:t>
            </a:r>
            <a:r>
              <a:rPr lang="en-US" altLang="en-US" sz="2800" dirty="0">
                <a:solidFill>
                  <a:srgbClr val="C0504D"/>
                </a:solidFill>
              </a:rPr>
              <a:t>’ </a:t>
            </a:r>
            <a:r>
              <a:rPr lang="en-US" altLang="en-US" sz="2800" dirty="0">
                <a:solidFill>
                  <a:srgbClr val="F79646"/>
                </a:solidFill>
              </a:rPr>
              <a:t>as</a:t>
            </a:r>
            <a:r>
              <a:rPr lang="en-US" altLang="en-US" sz="2800" dirty="0"/>
              <a:t> (</a:t>
            </a:r>
            <a:r>
              <a:rPr lang="en-US" altLang="en-US" sz="2800" dirty="0" err="1"/>
              <a:t>url</a:t>
            </a:r>
            <a:r>
              <a:rPr lang="en-US" altLang="en-US" sz="2800" dirty="0"/>
              <a:t>, category, </a:t>
            </a:r>
            <a:r>
              <a:rPr lang="en-US" altLang="en-US" sz="2800" dirty="0" err="1"/>
              <a:t>pRank</a:t>
            </a:r>
            <a:r>
              <a:rPr lang="en-US" altLang="en-US" sz="2800" dirty="0"/>
              <a:t>);</a:t>
            </a:r>
          </a:p>
          <a:p>
            <a:pPr>
              <a:lnSpc>
                <a:spcPct val="90000"/>
              </a:lnSpc>
              <a:buFont typeface="Arial" charset="0"/>
              <a:buNone/>
            </a:pPr>
            <a:endParaRPr lang="en-US" altLang="en-US" sz="2800" dirty="0"/>
          </a:p>
          <a:p>
            <a:pPr>
              <a:lnSpc>
                <a:spcPct val="90000"/>
              </a:lnSpc>
              <a:buFont typeface="Arial" charset="0"/>
              <a:buNone/>
            </a:pPr>
            <a:r>
              <a:rPr lang="en-US" altLang="en-US" sz="2800" dirty="0" err="1"/>
              <a:t>visitCounts</a:t>
            </a:r>
            <a:r>
              <a:rPr lang="en-US" altLang="en-US" sz="2800" dirty="0"/>
              <a:t>  = </a:t>
            </a:r>
            <a:r>
              <a:rPr lang="en-US" altLang="en-US" sz="2800" dirty="0">
                <a:solidFill>
                  <a:srgbClr val="F79646"/>
                </a:solidFill>
              </a:rPr>
              <a:t>join</a:t>
            </a:r>
            <a:r>
              <a:rPr lang="en-US" altLang="en-US" sz="2800" dirty="0"/>
              <a:t> </a:t>
            </a:r>
            <a:r>
              <a:rPr lang="en-US" altLang="en-US" sz="2800" dirty="0" err="1"/>
              <a:t>visitCounts</a:t>
            </a:r>
            <a:r>
              <a:rPr lang="en-US" altLang="en-US" sz="2800" dirty="0"/>
              <a:t> </a:t>
            </a:r>
            <a:r>
              <a:rPr lang="en-US" altLang="en-US" sz="2800" dirty="0">
                <a:solidFill>
                  <a:srgbClr val="F79646"/>
                </a:solidFill>
              </a:rPr>
              <a:t>by</a:t>
            </a:r>
            <a:r>
              <a:rPr lang="en-US" altLang="en-US" sz="2800" dirty="0"/>
              <a:t> </a:t>
            </a:r>
            <a:r>
              <a:rPr lang="en-US" altLang="en-US" sz="2800" dirty="0" err="1"/>
              <a:t>url</a:t>
            </a:r>
            <a:r>
              <a:rPr lang="en-US" altLang="en-US" sz="2800" dirty="0"/>
              <a:t>, </a:t>
            </a:r>
            <a:r>
              <a:rPr lang="en-US" altLang="en-US" sz="2800" dirty="0" err="1"/>
              <a:t>urlInfo</a:t>
            </a:r>
            <a:r>
              <a:rPr lang="en-US" altLang="en-US" sz="2800" dirty="0"/>
              <a:t> </a:t>
            </a:r>
            <a:r>
              <a:rPr lang="en-US" altLang="en-US" sz="2800" dirty="0">
                <a:solidFill>
                  <a:srgbClr val="F79646"/>
                </a:solidFill>
              </a:rPr>
              <a:t>by</a:t>
            </a:r>
            <a:r>
              <a:rPr lang="en-US" altLang="en-US" sz="2800" dirty="0"/>
              <a:t> </a:t>
            </a:r>
            <a:r>
              <a:rPr lang="en-US" altLang="en-US" sz="2800" dirty="0" err="1"/>
              <a:t>url</a:t>
            </a:r>
            <a:r>
              <a:rPr lang="en-US" altLang="en-US" sz="2800" dirty="0"/>
              <a:t>;</a:t>
            </a:r>
          </a:p>
          <a:p>
            <a:pPr>
              <a:lnSpc>
                <a:spcPct val="90000"/>
              </a:lnSpc>
              <a:buFont typeface="Arial" charset="0"/>
              <a:buNone/>
            </a:pPr>
            <a:r>
              <a:rPr lang="en-US" altLang="en-US" sz="2800" dirty="0" err="1"/>
              <a:t>gCategories</a:t>
            </a:r>
            <a:r>
              <a:rPr lang="en-US" altLang="en-US" sz="2800" dirty="0"/>
              <a:t> = </a:t>
            </a:r>
            <a:r>
              <a:rPr lang="en-US" altLang="en-US" sz="2800" dirty="0">
                <a:solidFill>
                  <a:srgbClr val="F79646"/>
                </a:solidFill>
              </a:rPr>
              <a:t>group</a:t>
            </a:r>
            <a:r>
              <a:rPr lang="en-US" altLang="en-US" sz="2800" dirty="0"/>
              <a:t> </a:t>
            </a:r>
            <a:r>
              <a:rPr lang="en-US" altLang="en-US" sz="2800" dirty="0" err="1"/>
              <a:t>visitCounts</a:t>
            </a:r>
            <a:r>
              <a:rPr lang="en-US" altLang="en-US" sz="2800" dirty="0"/>
              <a:t> </a:t>
            </a:r>
            <a:r>
              <a:rPr lang="en-US" altLang="en-US" sz="2800" dirty="0">
                <a:solidFill>
                  <a:srgbClr val="F79646"/>
                </a:solidFill>
              </a:rPr>
              <a:t>by</a:t>
            </a:r>
            <a:r>
              <a:rPr lang="en-US" altLang="en-US" sz="2800" dirty="0"/>
              <a:t> category;</a:t>
            </a:r>
          </a:p>
          <a:p>
            <a:pPr>
              <a:lnSpc>
                <a:spcPct val="90000"/>
              </a:lnSpc>
              <a:buFont typeface="Arial" charset="0"/>
              <a:buNone/>
            </a:pPr>
            <a:r>
              <a:rPr lang="en-US" altLang="en-US" sz="2800" dirty="0" err="1"/>
              <a:t>topUrls</a:t>
            </a:r>
            <a:r>
              <a:rPr lang="en-US" altLang="en-US" sz="2800" dirty="0"/>
              <a:t> = </a:t>
            </a:r>
            <a:r>
              <a:rPr lang="en-US" altLang="en-US" sz="2800" dirty="0" err="1">
                <a:solidFill>
                  <a:srgbClr val="F79646"/>
                </a:solidFill>
              </a:rPr>
              <a:t>foreach</a:t>
            </a:r>
            <a:r>
              <a:rPr lang="en-US" altLang="en-US" sz="2800" dirty="0"/>
              <a:t> </a:t>
            </a:r>
            <a:r>
              <a:rPr lang="en-US" altLang="en-US" sz="2800" dirty="0" err="1"/>
              <a:t>gCategories</a:t>
            </a:r>
            <a:r>
              <a:rPr lang="en-US" altLang="en-US" sz="2800" dirty="0"/>
              <a:t> </a:t>
            </a:r>
            <a:r>
              <a:rPr lang="en-US" altLang="en-US" sz="2800" dirty="0">
                <a:solidFill>
                  <a:srgbClr val="F79646"/>
                </a:solidFill>
              </a:rPr>
              <a:t>generate</a:t>
            </a:r>
            <a:r>
              <a:rPr lang="en-US" altLang="en-US" sz="2800" dirty="0"/>
              <a:t> top(visitCounts,10);</a:t>
            </a:r>
          </a:p>
          <a:p>
            <a:pPr>
              <a:lnSpc>
                <a:spcPct val="90000"/>
              </a:lnSpc>
              <a:buFont typeface="Arial" charset="0"/>
              <a:buNone/>
            </a:pPr>
            <a:endParaRPr lang="en-US" altLang="en-US" sz="2800" dirty="0"/>
          </a:p>
          <a:p>
            <a:pPr>
              <a:lnSpc>
                <a:spcPct val="90000"/>
              </a:lnSpc>
              <a:buFont typeface="Arial" charset="0"/>
              <a:buNone/>
            </a:pPr>
            <a:r>
              <a:rPr lang="en-US" altLang="en-US" sz="2800" dirty="0"/>
              <a:t>store </a:t>
            </a:r>
            <a:r>
              <a:rPr lang="en-US" altLang="en-US" sz="2800" dirty="0" err="1"/>
              <a:t>topUrls</a:t>
            </a:r>
            <a:r>
              <a:rPr lang="en-US" altLang="en-US" sz="2800" dirty="0"/>
              <a:t> into ‘/data/</a:t>
            </a:r>
            <a:r>
              <a:rPr lang="en-US" altLang="en-US" sz="2800" dirty="0" err="1"/>
              <a:t>topUrls</a:t>
            </a:r>
            <a:r>
              <a:rPr lang="en-US" altLang="en-US" sz="2800" dirty="0"/>
              <a:t>’;</a:t>
            </a:r>
          </a:p>
        </p:txBody>
      </p:sp>
      <p:sp>
        <p:nvSpPr>
          <p:cNvPr id="30723" name="Title 1"/>
          <p:cNvSpPr>
            <a:spLocks noGrp="1"/>
          </p:cNvSpPr>
          <p:nvPr>
            <p:ph type="title"/>
          </p:nvPr>
        </p:nvSpPr>
        <p:spPr>
          <a:xfrm>
            <a:off x="152400" y="0"/>
            <a:ext cx="7886700" cy="1325563"/>
          </a:xfrm>
        </p:spPr>
        <p:txBody>
          <a:bodyPr/>
          <a:lstStyle/>
          <a:p>
            <a:r>
              <a:rPr lang="en-US" altLang="en-US"/>
              <a:t>Quick Start and Interoperability</a:t>
            </a:r>
          </a:p>
        </p:txBody>
      </p:sp>
      <p:sp>
        <p:nvSpPr>
          <p:cNvPr id="5" name="Oval 4"/>
          <p:cNvSpPr/>
          <p:nvPr/>
        </p:nvSpPr>
        <p:spPr>
          <a:xfrm>
            <a:off x="2743200" y="1173163"/>
            <a:ext cx="2438400" cy="609600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34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34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2819400" y="2971800"/>
            <a:ext cx="2438400" cy="609600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34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34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1828800" y="4114800"/>
            <a:ext cx="4800600" cy="13716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2800">
                <a:solidFill>
                  <a:srgbClr val="FFFFFF"/>
                </a:solidFill>
              </a:rPr>
              <a:t>Operates directly over files</a:t>
            </a:r>
          </a:p>
        </p:txBody>
      </p:sp>
      <p:sp>
        <p:nvSpPr>
          <p:cNvPr id="11" name="Oval 10"/>
          <p:cNvSpPr/>
          <p:nvPr/>
        </p:nvSpPr>
        <p:spPr>
          <a:xfrm>
            <a:off x="2743200" y="5943600"/>
            <a:ext cx="2438400" cy="609600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34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34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659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1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152400" y="1066800"/>
            <a:ext cx="8915400" cy="5486400"/>
          </a:xfrm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  <a:buFont typeface="Arial" charset="0"/>
              <a:buNone/>
            </a:pPr>
            <a:r>
              <a:rPr lang="en-US" altLang="en-US" sz="2800" dirty="0"/>
              <a:t>visits             = </a:t>
            </a:r>
            <a:r>
              <a:rPr lang="en-US" altLang="en-US" sz="2800" dirty="0">
                <a:solidFill>
                  <a:srgbClr val="F79646"/>
                </a:solidFill>
              </a:rPr>
              <a:t>load</a:t>
            </a:r>
            <a:r>
              <a:rPr lang="en-US" altLang="en-US" sz="2800" dirty="0"/>
              <a:t> </a:t>
            </a:r>
            <a:r>
              <a:rPr lang="en-US" altLang="en-US" sz="2800" dirty="0">
                <a:solidFill>
                  <a:schemeClr val="accent2"/>
                </a:solidFill>
              </a:rPr>
              <a:t>‘/data/visits’ </a:t>
            </a:r>
            <a:r>
              <a:rPr lang="en-US" altLang="en-US" sz="2800" dirty="0">
                <a:solidFill>
                  <a:srgbClr val="F79646"/>
                </a:solidFill>
              </a:rPr>
              <a:t>as</a:t>
            </a:r>
            <a:r>
              <a:rPr lang="en-US" altLang="en-US" sz="2800" dirty="0"/>
              <a:t> (user, </a:t>
            </a:r>
            <a:r>
              <a:rPr lang="en-US" altLang="en-US" sz="2800" dirty="0" err="1"/>
              <a:t>url</a:t>
            </a:r>
            <a:r>
              <a:rPr lang="en-US" altLang="en-US" sz="2800" dirty="0"/>
              <a:t>, time);</a:t>
            </a:r>
          </a:p>
          <a:p>
            <a:pPr>
              <a:lnSpc>
                <a:spcPct val="90000"/>
              </a:lnSpc>
              <a:buFont typeface="Arial" charset="0"/>
              <a:buNone/>
            </a:pPr>
            <a:r>
              <a:rPr lang="en-US" altLang="en-US" sz="2800" dirty="0" err="1"/>
              <a:t>gVisits</a:t>
            </a:r>
            <a:r>
              <a:rPr lang="en-US" altLang="en-US" sz="2800" dirty="0"/>
              <a:t>          = </a:t>
            </a:r>
            <a:r>
              <a:rPr lang="en-US" altLang="en-US" sz="2800" dirty="0">
                <a:solidFill>
                  <a:srgbClr val="F79646"/>
                </a:solidFill>
              </a:rPr>
              <a:t>group</a:t>
            </a:r>
            <a:r>
              <a:rPr lang="en-US" altLang="en-US" sz="2800" dirty="0"/>
              <a:t> visits </a:t>
            </a:r>
            <a:r>
              <a:rPr lang="en-US" altLang="en-US" sz="2800" dirty="0">
                <a:solidFill>
                  <a:srgbClr val="F79646"/>
                </a:solidFill>
              </a:rPr>
              <a:t>by</a:t>
            </a:r>
            <a:r>
              <a:rPr lang="en-US" altLang="en-US" sz="2800" dirty="0"/>
              <a:t> </a:t>
            </a:r>
            <a:r>
              <a:rPr lang="en-US" altLang="en-US" sz="2800" dirty="0" err="1"/>
              <a:t>url</a:t>
            </a:r>
            <a:r>
              <a:rPr lang="en-US" altLang="en-US" sz="2800" dirty="0"/>
              <a:t>;</a:t>
            </a:r>
          </a:p>
          <a:p>
            <a:pPr>
              <a:lnSpc>
                <a:spcPct val="90000"/>
              </a:lnSpc>
              <a:buFont typeface="Arial" charset="0"/>
              <a:buNone/>
            </a:pPr>
            <a:r>
              <a:rPr lang="en-US" altLang="en-US" sz="2800" dirty="0" err="1"/>
              <a:t>visitCounts</a:t>
            </a:r>
            <a:r>
              <a:rPr lang="en-US" altLang="en-US" sz="2800" dirty="0"/>
              <a:t>  = </a:t>
            </a:r>
            <a:r>
              <a:rPr lang="en-US" altLang="en-US" sz="2800" dirty="0" err="1">
                <a:solidFill>
                  <a:srgbClr val="F79646"/>
                </a:solidFill>
              </a:rPr>
              <a:t>foreach</a:t>
            </a:r>
            <a:r>
              <a:rPr lang="en-US" altLang="en-US" sz="2800" dirty="0"/>
              <a:t> </a:t>
            </a:r>
            <a:r>
              <a:rPr lang="en-US" altLang="en-US" sz="2800" dirty="0" err="1"/>
              <a:t>gVisits</a:t>
            </a:r>
            <a:r>
              <a:rPr lang="en-US" altLang="en-US" sz="2800" dirty="0"/>
              <a:t> </a:t>
            </a:r>
            <a:r>
              <a:rPr lang="en-US" altLang="en-US" sz="2800" dirty="0">
                <a:solidFill>
                  <a:srgbClr val="F79646"/>
                </a:solidFill>
              </a:rPr>
              <a:t>generate</a:t>
            </a:r>
            <a:r>
              <a:rPr lang="en-US" altLang="en-US" sz="2800" dirty="0"/>
              <a:t> </a:t>
            </a:r>
            <a:r>
              <a:rPr lang="en-US" altLang="en-US" sz="2800" dirty="0" err="1"/>
              <a:t>url</a:t>
            </a:r>
            <a:r>
              <a:rPr lang="en-US" altLang="en-US" sz="2800" dirty="0"/>
              <a:t>, count(</a:t>
            </a:r>
            <a:r>
              <a:rPr lang="en-US" altLang="en-US" sz="2800" dirty="0" err="1"/>
              <a:t>urlVisits</a:t>
            </a:r>
            <a:r>
              <a:rPr lang="en-US" altLang="en-US" sz="2800" dirty="0"/>
              <a:t>);</a:t>
            </a:r>
          </a:p>
          <a:p>
            <a:pPr>
              <a:lnSpc>
                <a:spcPct val="90000"/>
              </a:lnSpc>
              <a:buFont typeface="Arial" charset="0"/>
              <a:buNone/>
            </a:pPr>
            <a:endParaRPr lang="en-US" altLang="en-US" sz="2800" dirty="0"/>
          </a:p>
          <a:p>
            <a:pPr>
              <a:lnSpc>
                <a:spcPct val="90000"/>
              </a:lnSpc>
              <a:buFont typeface="Arial" charset="0"/>
              <a:buNone/>
            </a:pPr>
            <a:r>
              <a:rPr lang="en-US" altLang="en-US" sz="2800" dirty="0" err="1"/>
              <a:t>urlInfo</a:t>
            </a:r>
            <a:r>
              <a:rPr lang="en-US" altLang="en-US" sz="2800" dirty="0"/>
              <a:t>          = </a:t>
            </a:r>
            <a:r>
              <a:rPr lang="en-US" altLang="en-US" sz="2800" dirty="0">
                <a:solidFill>
                  <a:srgbClr val="F79646"/>
                </a:solidFill>
              </a:rPr>
              <a:t>load</a:t>
            </a:r>
            <a:r>
              <a:rPr lang="en-US" altLang="en-US" sz="2800" dirty="0"/>
              <a:t> </a:t>
            </a:r>
            <a:r>
              <a:rPr lang="en-US" altLang="en-US" sz="2800" dirty="0">
                <a:solidFill>
                  <a:srgbClr val="C0504D"/>
                </a:solidFill>
              </a:rPr>
              <a:t>‘/data/</a:t>
            </a:r>
            <a:r>
              <a:rPr lang="en-US" altLang="en-US" sz="2800" dirty="0" err="1">
                <a:solidFill>
                  <a:srgbClr val="C0504D"/>
                </a:solidFill>
              </a:rPr>
              <a:t>urlInfo</a:t>
            </a:r>
            <a:r>
              <a:rPr lang="en-US" altLang="en-US" sz="2800" dirty="0">
                <a:solidFill>
                  <a:srgbClr val="C0504D"/>
                </a:solidFill>
              </a:rPr>
              <a:t>’ </a:t>
            </a:r>
            <a:r>
              <a:rPr lang="en-US" altLang="en-US" sz="2800" dirty="0">
                <a:solidFill>
                  <a:srgbClr val="F79646"/>
                </a:solidFill>
              </a:rPr>
              <a:t>as</a:t>
            </a:r>
            <a:r>
              <a:rPr lang="en-US" altLang="en-US" sz="2800" dirty="0"/>
              <a:t> (</a:t>
            </a:r>
            <a:r>
              <a:rPr lang="en-US" altLang="en-US" sz="2800" dirty="0" err="1"/>
              <a:t>url</a:t>
            </a:r>
            <a:r>
              <a:rPr lang="en-US" altLang="en-US" sz="2800" dirty="0"/>
              <a:t>, category, </a:t>
            </a:r>
            <a:r>
              <a:rPr lang="en-US" altLang="en-US" sz="2800" dirty="0" err="1"/>
              <a:t>pRank</a:t>
            </a:r>
            <a:r>
              <a:rPr lang="en-US" altLang="en-US" sz="2800" dirty="0"/>
              <a:t>);</a:t>
            </a:r>
          </a:p>
          <a:p>
            <a:pPr>
              <a:lnSpc>
                <a:spcPct val="90000"/>
              </a:lnSpc>
              <a:buFont typeface="Arial" charset="0"/>
              <a:buNone/>
            </a:pPr>
            <a:endParaRPr lang="en-US" altLang="en-US" sz="2800" dirty="0"/>
          </a:p>
          <a:p>
            <a:pPr>
              <a:lnSpc>
                <a:spcPct val="90000"/>
              </a:lnSpc>
              <a:buFont typeface="Arial" charset="0"/>
              <a:buNone/>
            </a:pPr>
            <a:r>
              <a:rPr lang="en-US" altLang="en-US" sz="2800" dirty="0" err="1"/>
              <a:t>visitCounts</a:t>
            </a:r>
            <a:r>
              <a:rPr lang="en-US" altLang="en-US" sz="2800" dirty="0"/>
              <a:t>  = </a:t>
            </a:r>
            <a:r>
              <a:rPr lang="en-US" altLang="en-US" sz="2800" dirty="0">
                <a:solidFill>
                  <a:srgbClr val="F79646"/>
                </a:solidFill>
              </a:rPr>
              <a:t>join</a:t>
            </a:r>
            <a:r>
              <a:rPr lang="en-US" altLang="en-US" sz="2800" dirty="0"/>
              <a:t> </a:t>
            </a:r>
            <a:r>
              <a:rPr lang="en-US" altLang="en-US" sz="2800" dirty="0" err="1"/>
              <a:t>visitCounts</a:t>
            </a:r>
            <a:r>
              <a:rPr lang="en-US" altLang="en-US" sz="2800" dirty="0"/>
              <a:t> </a:t>
            </a:r>
            <a:r>
              <a:rPr lang="en-US" altLang="en-US" sz="2800" dirty="0">
                <a:solidFill>
                  <a:srgbClr val="F79646"/>
                </a:solidFill>
              </a:rPr>
              <a:t>by</a:t>
            </a:r>
            <a:r>
              <a:rPr lang="en-US" altLang="en-US" sz="2800" dirty="0"/>
              <a:t> </a:t>
            </a:r>
            <a:r>
              <a:rPr lang="en-US" altLang="en-US" sz="2800" dirty="0" err="1"/>
              <a:t>url</a:t>
            </a:r>
            <a:r>
              <a:rPr lang="en-US" altLang="en-US" sz="2800" dirty="0"/>
              <a:t>, </a:t>
            </a:r>
            <a:r>
              <a:rPr lang="en-US" altLang="en-US" sz="2800" dirty="0" err="1"/>
              <a:t>urlInfo</a:t>
            </a:r>
            <a:r>
              <a:rPr lang="en-US" altLang="en-US" sz="2800" dirty="0"/>
              <a:t> </a:t>
            </a:r>
            <a:r>
              <a:rPr lang="en-US" altLang="en-US" sz="2800" dirty="0">
                <a:solidFill>
                  <a:srgbClr val="F79646"/>
                </a:solidFill>
              </a:rPr>
              <a:t>by</a:t>
            </a:r>
            <a:r>
              <a:rPr lang="en-US" altLang="en-US" sz="2800" dirty="0"/>
              <a:t> </a:t>
            </a:r>
            <a:r>
              <a:rPr lang="en-US" altLang="en-US" sz="2800" dirty="0" err="1"/>
              <a:t>url</a:t>
            </a:r>
            <a:r>
              <a:rPr lang="en-US" altLang="en-US" sz="2800" dirty="0"/>
              <a:t>;</a:t>
            </a:r>
          </a:p>
          <a:p>
            <a:pPr>
              <a:lnSpc>
                <a:spcPct val="90000"/>
              </a:lnSpc>
              <a:buFont typeface="Arial" charset="0"/>
              <a:buNone/>
            </a:pPr>
            <a:r>
              <a:rPr lang="en-US" altLang="en-US" sz="2800" dirty="0" err="1"/>
              <a:t>gCategories</a:t>
            </a:r>
            <a:r>
              <a:rPr lang="en-US" altLang="en-US" sz="2800" dirty="0"/>
              <a:t> = </a:t>
            </a:r>
            <a:r>
              <a:rPr lang="en-US" altLang="en-US" sz="2800" dirty="0">
                <a:solidFill>
                  <a:srgbClr val="F79646"/>
                </a:solidFill>
              </a:rPr>
              <a:t>group</a:t>
            </a:r>
            <a:r>
              <a:rPr lang="en-US" altLang="en-US" sz="2800" dirty="0"/>
              <a:t> </a:t>
            </a:r>
            <a:r>
              <a:rPr lang="en-US" altLang="en-US" sz="2800" dirty="0" err="1"/>
              <a:t>visitCounts</a:t>
            </a:r>
            <a:r>
              <a:rPr lang="en-US" altLang="en-US" sz="2800" dirty="0"/>
              <a:t> </a:t>
            </a:r>
            <a:r>
              <a:rPr lang="en-US" altLang="en-US" sz="2800" dirty="0">
                <a:solidFill>
                  <a:srgbClr val="F79646"/>
                </a:solidFill>
              </a:rPr>
              <a:t>by</a:t>
            </a:r>
            <a:r>
              <a:rPr lang="en-US" altLang="en-US" sz="2800" dirty="0"/>
              <a:t> category;</a:t>
            </a:r>
          </a:p>
          <a:p>
            <a:pPr>
              <a:lnSpc>
                <a:spcPct val="90000"/>
              </a:lnSpc>
              <a:buFont typeface="Arial" charset="0"/>
              <a:buNone/>
            </a:pPr>
            <a:r>
              <a:rPr lang="en-US" altLang="en-US" sz="2800" dirty="0" err="1"/>
              <a:t>topUrls</a:t>
            </a:r>
            <a:r>
              <a:rPr lang="en-US" altLang="en-US" sz="2800" dirty="0"/>
              <a:t> = </a:t>
            </a:r>
            <a:r>
              <a:rPr lang="en-US" altLang="en-US" sz="2800" dirty="0" err="1">
                <a:solidFill>
                  <a:srgbClr val="F79646"/>
                </a:solidFill>
              </a:rPr>
              <a:t>foreach</a:t>
            </a:r>
            <a:r>
              <a:rPr lang="en-US" altLang="en-US" sz="2800" dirty="0"/>
              <a:t> </a:t>
            </a:r>
            <a:r>
              <a:rPr lang="en-US" altLang="en-US" sz="2800" dirty="0" err="1"/>
              <a:t>gCategories</a:t>
            </a:r>
            <a:r>
              <a:rPr lang="en-US" altLang="en-US" sz="2800" dirty="0"/>
              <a:t> </a:t>
            </a:r>
            <a:r>
              <a:rPr lang="en-US" altLang="en-US" sz="2800" dirty="0">
                <a:solidFill>
                  <a:srgbClr val="F79646"/>
                </a:solidFill>
              </a:rPr>
              <a:t>generate</a:t>
            </a:r>
            <a:r>
              <a:rPr lang="en-US" altLang="en-US" sz="2800" dirty="0"/>
              <a:t> top(visitCounts,10);</a:t>
            </a:r>
          </a:p>
          <a:p>
            <a:pPr>
              <a:lnSpc>
                <a:spcPct val="90000"/>
              </a:lnSpc>
              <a:buFont typeface="Arial" charset="0"/>
              <a:buNone/>
            </a:pPr>
            <a:endParaRPr lang="en-US" altLang="en-US" sz="2800" dirty="0"/>
          </a:p>
          <a:p>
            <a:pPr>
              <a:lnSpc>
                <a:spcPct val="90000"/>
              </a:lnSpc>
              <a:buFont typeface="Arial" charset="0"/>
              <a:buNone/>
            </a:pPr>
            <a:r>
              <a:rPr lang="en-US" altLang="en-US" sz="2800" dirty="0"/>
              <a:t>store </a:t>
            </a:r>
            <a:r>
              <a:rPr lang="en-US" altLang="en-US" sz="2800" dirty="0" err="1"/>
              <a:t>topUrls</a:t>
            </a:r>
            <a:r>
              <a:rPr lang="en-US" altLang="en-US" sz="2800" dirty="0"/>
              <a:t> into ‘/data/</a:t>
            </a:r>
            <a:r>
              <a:rPr lang="en-US" altLang="en-US" sz="2800" dirty="0" err="1"/>
              <a:t>topUrls</a:t>
            </a:r>
            <a:r>
              <a:rPr lang="en-US" altLang="en-US" sz="2800" dirty="0"/>
              <a:t>’;</a:t>
            </a:r>
          </a:p>
        </p:txBody>
      </p:sp>
      <p:sp>
        <p:nvSpPr>
          <p:cNvPr id="31747" name="Title 1"/>
          <p:cNvSpPr>
            <a:spLocks noGrp="1"/>
          </p:cNvSpPr>
          <p:nvPr>
            <p:ph type="title"/>
          </p:nvPr>
        </p:nvSpPr>
        <p:spPr>
          <a:xfrm>
            <a:off x="0" y="-53182"/>
            <a:ext cx="7886700" cy="1325563"/>
          </a:xfrm>
        </p:spPr>
        <p:txBody>
          <a:bodyPr/>
          <a:lstStyle/>
          <a:p>
            <a:r>
              <a:rPr lang="en-US" altLang="en-US"/>
              <a:t>Quick Start and Interoperability</a:t>
            </a:r>
          </a:p>
        </p:txBody>
      </p:sp>
      <p:sp>
        <p:nvSpPr>
          <p:cNvPr id="5" name="Oval 4"/>
          <p:cNvSpPr/>
          <p:nvPr/>
        </p:nvSpPr>
        <p:spPr>
          <a:xfrm>
            <a:off x="5105400" y="1066800"/>
            <a:ext cx="2438400" cy="609600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34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34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5410200" y="2895600"/>
            <a:ext cx="3352800" cy="762000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34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34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1828800" y="4114800"/>
            <a:ext cx="5105400" cy="13716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2800">
                <a:solidFill>
                  <a:srgbClr val="FFFFFF"/>
                </a:solidFill>
              </a:rPr>
              <a:t>Schemas optional; </a:t>
            </a:r>
          </a:p>
          <a:p>
            <a:pPr algn="ctr"/>
            <a:r>
              <a:rPr lang="en-US" altLang="en-US" sz="2800">
                <a:solidFill>
                  <a:srgbClr val="FFFFFF"/>
                </a:solidFill>
              </a:rPr>
              <a:t>Can be assigned dynamically</a:t>
            </a:r>
          </a:p>
        </p:txBody>
      </p:sp>
    </p:spTree>
    <p:extLst>
      <p:ext uri="{BB962C8B-B14F-4D97-AF65-F5344CB8AC3E}">
        <p14:creationId xmlns:p14="http://schemas.microsoft.com/office/powerpoint/2010/main" val="1143531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152400" y="1066800"/>
            <a:ext cx="8915400" cy="5486400"/>
          </a:xfrm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  <a:buFont typeface="Arial" charset="0"/>
              <a:buNone/>
            </a:pPr>
            <a:r>
              <a:rPr lang="en-US" altLang="en-US" sz="2800"/>
              <a:t>visits             = </a:t>
            </a:r>
            <a:r>
              <a:rPr lang="en-US" altLang="en-US" sz="2800">
                <a:solidFill>
                  <a:srgbClr val="F79646"/>
                </a:solidFill>
              </a:rPr>
              <a:t>load</a:t>
            </a:r>
            <a:r>
              <a:rPr lang="en-US" altLang="en-US" sz="2800"/>
              <a:t> </a:t>
            </a:r>
            <a:r>
              <a:rPr lang="en-US" altLang="en-US" sz="2800">
                <a:solidFill>
                  <a:schemeClr val="accent2"/>
                </a:solidFill>
              </a:rPr>
              <a:t>‘/data/visits’ </a:t>
            </a:r>
            <a:r>
              <a:rPr lang="en-US" altLang="en-US" sz="2800">
                <a:solidFill>
                  <a:srgbClr val="F79646"/>
                </a:solidFill>
              </a:rPr>
              <a:t>as</a:t>
            </a:r>
            <a:r>
              <a:rPr lang="en-US" altLang="en-US" sz="2800"/>
              <a:t> (user, url, time);</a:t>
            </a:r>
          </a:p>
          <a:p>
            <a:pPr>
              <a:lnSpc>
                <a:spcPct val="90000"/>
              </a:lnSpc>
              <a:buFont typeface="Arial" charset="0"/>
              <a:buNone/>
            </a:pPr>
            <a:r>
              <a:rPr lang="en-US" altLang="en-US" sz="2800"/>
              <a:t>gVisits          = </a:t>
            </a:r>
            <a:r>
              <a:rPr lang="en-US" altLang="en-US" sz="2800">
                <a:solidFill>
                  <a:srgbClr val="F79646"/>
                </a:solidFill>
              </a:rPr>
              <a:t>group</a:t>
            </a:r>
            <a:r>
              <a:rPr lang="en-US" altLang="en-US" sz="2800"/>
              <a:t> visits </a:t>
            </a:r>
            <a:r>
              <a:rPr lang="en-US" altLang="en-US" sz="2800">
                <a:solidFill>
                  <a:srgbClr val="F79646"/>
                </a:solidFill>
              </a:rPr>
              <a:t>by</a:t>
            </a:r>
            <a:r>
              <a:rPr lang="en-US" altLang="en-US" sz="2800"/>
              <a:t> url;</a:t>
            </a:r>
          </a:p>
          <a:p>
            <a:pPr>
              <a:lnSpc>
                <a:spcPct val="90000"/>
              </a:lnSpc>
              <a:buFont typeface="Arial" charset="0"/>
              <a:buNone/>
            </a:pPr>
            <a:r>
              <a:rPr lang="en-US" altLang="en-US" sz="2800"/>
              <a:t>visitCounts  = </a:t>
            </a:r>
            <a:r>
              <a:rPr lang="en-US" altLang="en-US" sz="2800">
                <a:solidFill>
                  <a:srgbClr val="F79646"/>
                </a:solidFill>
              </a:rPr>
              <a:t>foreach</a:t>
            </a:r>
            <a:r>
              <a:rPr lang="en-US" altLang="en-US" sz="2800"/>
              <a:t> gVisits </a:t>
            </a:r>
            <a:r>
              <a:rPr lang="en-US" altLang="en-US" sz="2800">
                <a:solidFill>
                  <a:srgbClr val="F79646"/>
                </a:solidFill>
              </a:rPr>
              <a:t>generate</a:t>
            </a:r>
            <a:r>
              <a:rPr lang="en-US" altLang="en-US" sz="2800"/>
              <a:t> url, count(urlVisits);</a:t>
            </a:r>
          </a:p>
          <a:p>
            <a:pPr>
              <a:lnSpc>
                <a:spcPct val="90000"/>
              </a:lnSpc>
              <a:buFont typeface="Arial" charset="0"/>
              <a:buNone/>
            </a:pPr>
            <a:endParaRPr lang="en-US" altLang="en-US" sz="2800"/>
          </a:p>
          <a:p>
            <a:pPr>
              <a:lnSpc>
                <a:spcPct val="90000"/>
              </a:lnSpc>
              <a:buFont typeface="Arial" charset="0"/>
              <a:buNone/>
            </a:pPr>
            <a:r>
              <a:rPr lang="en-US" altLang="en-US" sz="2800"/>
              <a:t>urlInfo          = </a:t>
            </a:r>
            <a:r>
              <a:rPr lang="en-US" altLang="en-US" sz="2800">
                <a:solidFill>
                  <a:srgbClr val="F79646"/>
                </a:solidFill>
              </a:rPr>
              <a:t>load</a:t>
            </a:r>
            <a:r>
              <a:rPr lang="en-US" altLang="en-US" sz="2800"/>
              <a:t> </a:t>
            </a:r>
            <a:r>
              <a:rPr lang="en-US" altLang="en-US" sz="2800">
                <a:solidFill>
                  <a:srgbClr val="C0504D"/>
                </a:solidFill>
              </a:rPr>
              <a:t>‘/data/urlInfo’ </a:t>
            </a:r>
            <a:r>
              <a:rPr lang="en-US" altLang="en-US" sz="2800">
                <a:solidFill>
                  <a:srgbClr val="F79646"/>
                </a:solidFill>
              </a:rPr>
              <a:t>as</a:t>
            </a:r>
            <a:r>
              <a:rPr lang="en-US" altLang="en-US" sz="2800"/>
              <a:t> (url, category, pRank);</a:t>
            </a:r>
          </a:p>
          <a:p>
            <a:pPr>
              <a:lnSpc>
                <a:spcPct val="90000"/>
              </a:lnSpc>
              <a:buFont typeface="Arial" charset="0"/>
              <a:buNone/>
            </a:pPr>
            <a:endParaRPr lang="en-US" altLang="en-US" sz="2800"/>
          </a:p>
          <a:p>
            <a:pPr>
              <a:lnSpc>
                <a:spcPct val="90000"/>
              </a:lnSpc>
              <a:buFont typeface="Arial" charset="0"/>
              <a:buNone/>
            </a:pPr>
            <a:r>
              <a:rPr lang="en-US" altLang="en-US" sz="2800"/>
              <a:t>visitCounts  = </a:t>
            </a:r>
            <a:r>
              <a:rPr lang="en-US" altLang="en-US" sz="2800">
                <a:solidFill>
                  <a:srgbClr val="F79646"/>
                </a:solidFill>
              </a:rPr>
              <a:t>join</a:t>
            </a:r>
            <a:r>
              <a:rPr lang="en-US" altLang="en-US" sz="2800"/>
              <a:t> visitCounts </a:t>
            </a:r>
            <a:r>
              <a:rPr lang="en-US" altLang="en-US" sz="2800">
                <a:solidFill>
                  <a:srgbClr val="F79646"/>
                </a:solidFill>
              </a:rPr>
              <a:t>by</a:t>
            </a:r>
            <a:r>
              <a:rPr lang="en-US" altLang="en-US" sz="2800"/>
              <a:t> url, urlInfo </a:t>
            </a:r>
            <a:r>
              <a:rPr lang="en-US" altLang="en-US" sz="2800">
                <a:solidFill>
                  <a:srgbClr val="F79646"/>
                </a:solidFill>
              </a:rPr>
              <a:t>by</a:t>
            </a:r>
            <a:r>
              <a:rPr lang="en-US" altLang="en-US" sz="2800"/>
              <a:t> url;</a:t>
            </a:r>
          </a:p>
          <a:p>
            <a:pPr>
              <a:lnSpc>
                <a:spcPct val="90000"/>
              </a:lnSpc>
              <a:buFont typeface="Arial" charset="0"/>
              <a:buNone/>
            </a:pPr>
            <a:r>
              <a:rPr lang="en-US" altLang="en-US" sz="2800"/>
              <a:t>gCategories = </a:t>
            </a:r>
            <a:r>
              <a:rPr lang="en-US" altLang="en-US" sz="2800">
                <a:solidFill>
                  <a:srgbClr val="F79646"/>
                </a:solidFill>
              </a:rPr>
              <a:t>group</a:t>
            </a:r>
            <a:r>
              <a:rPr lang="en-US" altLang="en-US" sz="2800"/>
              <a:t> visitCounts </a:t>
            </a:r>
            <a:r>
              <a:rPr lang="en-US" altLang="en-US" sz="2800">
                <a:solidFill>
                  <a:srgbClr val="F79646"/>
                </a:solidFill>
              </a:rPr>
              <a:t>by</a:t>
            </a:r>
            <a:r>
              <a:rPr lang="en-US" altLang="en-US" sz="2800"/>
              <a:t> category;</a:t>
            </a:r>
          </a:p>
          <a:p>
            <a:pPr>
              <a:lnSpc>
                <a:spcPct val="90000"/>
              </a:lnSpc>
              <a:buFont typeface="Arial" charset="0"/>
              <a:buNone/>
            </a:pPr>
            <a:r>
              <a:rPr lang="en-US" altLang="en-US" sz="2800"/>
              <a:t>topUrls = </a:t>
            </a:r>
            <a:r>
              <a:rPr lang="en-US" altLang="en-US" sz="2800">
                <a:solidFill>
                  <a:srgbClr val="F79646"/>
                </a:solidFill>
              </a:rPr>
              <a:t>foreach</a:t>
            </a:r>
            <a:r>
              <a:rPr lang="en-US" altLang="en-US" sz="2800"/>
              <a:t> gCategories </a:t>
            </a:r>
            <a:r>
              <a:rPr lang="en-US" altLang="en-US" sz="2800">
                <a:solidFill>
                  <a:srgbClr val="F79646"/>
                </a:solidFill>
              </a:rPr>
              <a:t>generate</a:t>
            </a:r>
            <a:r>
              <a:rPr lang="en-US" altLang="en-US" sz="2800"/>
              <a:t> top(visitCounts,10);</a:t>
            </a:r>
          </a:p>
          <a:p>
            <a:pPr>
              <a:lnSpc>
                <a:spcPct val="90000"/>
              </a:lnSpc>
              <a:buFont typeface="Arial" charset="0"/>
              <a:buNone/>
            </a:pPr>
            <a:endParaRPr lang="en-US" altLang="en-US" sz="2800"/>
          </a:p>
          <a:p>
            <a:pPr>
              <a:lnSpc>
                <a:spcPct val="90000"/>
              </a:lnSpc>
              <a:buFont typeface="Arial" charset="0"/>
              <a:buNone/>
            </a:pPr>
            <a:r>
              <a:rPr lang="en-US" altLang="en-US" sz="2800"/>
              <a:t>store topUrls into ‘/data/topUrls’;</a:t>
            </a:r>
          </a:p>
        </p:txBody>
      </p:sp>
      <p:sp>
        <p:nvSpPr>
          <p:cNvPr id="32771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7886700" cy="1325563"/>
          </a:xfrm>
        </p:spPr>
        <p:txBody>
          <a:bodyPr/>
          <a:lstStyle/>
          <a:p>
            <a:r>
              <a:rPr lang="en-US" altLang="en-US"/>
              <a:t>User-Code as a First-Class Citizen</a:t>
            </a:r>
          </a:p>
        </p:txBody>
      </p:sp>
      <p:sp>
        <p:nvSpPr>
          <p:cNvPr id="7" name="Oval 6"/>
          <p:cNvSpPr/>
          <p:nvPr/>
        </p:nvSpPr>
        <p:spPr>
          <a:xfrm>
            <a:off x="5698603" y="4686300"/>
            <a:ext cx="3124200" cy="762000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34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34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1295400" y="1295400"/>
            <a:ext cx="5105400" cy="22860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2800"/>
              <a:t>User-defined functions </a:t>
            </a:r>
            <a:r>
              <a:rPr lang="en-US" altLang="en-US" sz="2800">
                <a:solidFill>
                  <a:srgbClr val="FFFFFF"/>
                </a:solidFill>
              </a:rPr>
              <a:t>(UDFs) can be used in every construct</a:t>
            </a:r>
          </a:p>
          <a:p>
            <a:pPr lvl="1">
              <a:buFont typeface="Arial" charset="0"/>
              <a:buChar char="•"/>
            </a:pPr>
            <a:r>
              <a:rPr lang="en-US" altLang="en-US" sz="2800">
                <a:solidFill>
                  <a:srgbClr val="FFFFFF"/>
                </a:solidFill>
              </a:rPr>
              <a:t> </a:t>
            </a:r>
            <a:r>
              <a:rPr lang="en-US" altLang="en-US" sz="2800">
                <a:solidFill>
                  <a:schemeClr val="bg1"/>
                </a:solidFill>
              </a:rPr>
              <a:t>Load, Store</a:t>
            </a:r>
          </a:p>
          <a:p>
            <a:pPr lvl="1">
              <a:buFont typeface="Arial" charset="0"/>
              <a:buChar char="•"/>
            </a:pPr>
            <a:r>
              <a:rPr lang="en-US" altLang="en-US" sz="2800">
                <a:solidFill>
                  <a:schemeClr val="bg1"/>
                </a:solidFill>
              </a:rPr>
              <a:t> Group, Filter, Foreach</a:t>
            </a:r>
          </a:p>
          <a:p>
            <a:pPr lvl="1" algn="ctr"/>
            <a:endParaRPr lang="en-US" altLang="en-US" sz="28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9570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3|22.2|13.8|6.9|2.9|13.1"/>
</p:tagLst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3683</TotalTime>
  <Words>2992</Words>
  <Application>Microsoft Macintosh PowerPoint</Application>
  <PresentationFormat>On-screen Show (4:3)</PresentationFormat>
  <Paragraphs>632</Paragraphs>
  <Slides>61</Slides>
  <Notes>5</Notes>
  <HiddenSlides>0</HiddenSlides>
  <MMClips>0</MMClips>
  <ScaleCrop>false</ScaleCrop>
  <HeadingPairs>
    <vt:vector size="8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61</vt:i4>
      </vt:variant>
    </vt:vector>
  </HeadingPairs>
  <TitlesOfParts>
    <vt:vector size="76" baseType="lpstr">
      <vt:lpstr>Calibri</vt:lpstr>
      <vt:lpstr>Calibri Light</vt:lpstr>
      <vt:lpstr>Courier</vt:lpstr>
      <vt:lpstr>Gill Sans</vt:lpstr>
      <vt:lpstr>ＭＳ Ｐゴシック</vt:lpstr>
      <vt:lpstr>Perpetua</vt:lpstr>
      <vt:lpstr>Symbol</vt:lpstr>
      <vt:lpstr>Wingdings</vt:lpstr>
      <vt:lpstr>Zapf Dingbats</vt:lpstr>
      <vt:lpstr>宋体</vt:lpstr>
      <vt:lpstr>新細明體</vt:lpstr>
      <vt:lpstr>Arial</vt:lpstr>
      <vt:lpstr>Office Theme</vt:lpstr>
      <vt:lpstr>Document</vt:lpstr>
      <vt:lpstr>Worksheet</vt:lpstr>
      <vt:lpstr>Big Data Analytics IDS 561 </vt:lpstr>
      <vt:lpstr>Review of Hive/Pig</vt:lpstr>
      <vt:lpstr>PowerPoint Presentation</vt:lpstr>
      <vt:lpstr>Example Data Analysis Task</vt:lpstr>
      <vt:lpstr>Data  Flow</vt:lpstr>
      <vt:lpstr>In Pig Latin</vt:lpstr>
      <vt:lpstr>Quick Start and Interoperability</vt:lpstr>
      <vt:lpstr>Quick Start and Interoperability</vt:lpstr>
      <vt:lpstr>User-Code as a First-Class Citizen</vt:lpstr>
      <vt:lpstr>Nested Data Model</vt:lpstr>
      <vt:lpstr>Nested Data Model</vt:lpstr>
      <vt:lpstr>CoGroup</vt:lpstr>
      <vt:lpstr>Compilation into Map-Reduce</vt:lpstr>
      <vt:lpstr>MapReduce Code</vt:lpstr>
      <vt:lpstr>Pig Latin Script</vt:lpstr>
      <vt:lpstr>Java vs. Pig Latin</vt:lpstr>
      <vt:lpstr>Example Data Analysis Task</vt:lpstr>
      <vt:lpstr>Examples to Illustrate Program</vt:lpstr>
      <vt:lpstr>Pig takes care of…</vt:lpstr>
      <vt:lpstr>Hive vs. Pig </vt:lpstr>
      <vt:lpstr>How to process/manage Big data?</vt:lpstr>
      <vt:lpstr>Hadoop processing scenarios</vt:lpstr>
      <vt:lpstr>Other scenarios</vt:lpstr>
      <vt:lpstr>PowerPoint Presentation</vt:lpstr>
      <vt:lpstr>PowerPoint Presentation</vt:lpstr>
      <vt:lpstr>Big Data management</vt:lpstr>
      <vt:lpstr>Sharding</vt:lpstr>
      <vt:lpstr>Replication</vt:lpstr>
      <vt:lpstr>Caching  - Facebook Architecture</vt:lpstr>
      <vt:lpstr>Put things together</vt:lpstr>
      <vt:lpstr>Challenges</vt:lpstr>
      <vt:lpstr>Consistency matters…</vt:lpstr>
      <vt:lpstr>Consistency model</vt:lpstr>
      <vt:lpstr>PowerPoint Presentation</vt:lpstr>
      <vt:lpstr>What do RDBMSes provide?</vt:lpstr>
      <vt:lpstr>How do RDBMSes do it?</vt:lpstr>
      <vt:lpstr>ACID Consistency</vt:lpstr>
      <vt:lpstr>Atomic</vt:lpstr>
      <vt:lpstr>Atomic</vt:lpstr>
      <vt:lpstr>Atomic</vt:lpstr>
      <vt:lpstr>Atomic</vt:lpstr>
      <vt:lpstr>Consistent</vt:lpstr>
      <vt:lpstr>PowerPoint Presentation</vt:lpstr>
      <vt:lpstr>PowerPoint Presentation</vt:lpstr>
      <vt:lpstr>ACID is slow  </vt:lpstr>
      <vt:lpstr>What do RDBMSes provide?</vt:lpstr>
      <vt:lpstr>Features a la carte?</vt:lpstr>
      <vt:lpstr>PowerPoint Presentation</vt:lpstr>
      <vt:lpstr>NoSQL</vt:lpstr>
      <vt:lpstr>NoSQL scenario: Web log analysis</vt:lpstr>
      <vt:lpstr>NoSQL scenario: Blog Pages</vt:lpstr>
      <vt:lpstr>More Programming and Less Database Design - NoSQL</vt:lpstr>
      <vt:lpstr>(Major) Types of NoSQL databases</vt:lpstr>
      <vt:lpstr>Key-Value Stores: SimpleDB</vt:lpstr>
      <vt:lpstr>Suitable Use Cases</vt:lpstr>
      <vt:lpstr>Key-Value Stores: Data Model</vt:lpstr>
      <vt:lpstr>Key-Value Stores: Operations</vt:lpstr>
      <vt:lpstr>Simple Solution: Partition!</vt:lpstr>
      <vt:lpstr>Eventual Consistency</vt:lpstr>
      <vt:lpstr>PowerPoint Presentation</vt:lpstr>
      <vt:lpstr>Next class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Hu, Yuheng</dc:creator>
  <cp:lastModifiedBy>Microsoft Office User</cp:lastModifiedBy>
  <cp:revision>389</cp:revision>
  <dcterms:created xsi:type="dcterms:W3CDTF">2015-09-13T05:48:11Z</dcterms:created>
  <dcterms:modified xsi:type="dcterms:W3CDTF">2017-02-13T18:47:53Z</dcterms:modified>
</cp:coreProperties>
</file>